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5" r:id="rId3"/>
    <p:sldId id="267" r:id="rId4"/>
    <p:sldId id="274" r:id="rId5"/>
    <p:sldId id="264" r:id="rId6"/>
    <p:sldId id="278" r:id="rId7"/>
    <p:sldId id="260" r:id="rId8"/>
    <p:sldId id="282" r:id="rId9"/>
    <p:sldId id="283" r:id="rId10"/>
    <p:sldId id="281" r:id="rId11"/>
    <p:sldId id="269" r:id="rId12"/>
    <p:sldId id="270" r:id="rId13"/>
    <p:sldId id="279" r:id="rId14"/>
    <p:sldId id="259" r:id="rId15"/>
    <p:sldId id="257" r:id="rId16"/>
    <p:sldId id="272" r:id="rId17"/>
    <p:sldId id="284" r:id="rId18"/>
    <p:sldId id="285" r:id="rId1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0" d="100"/>
          <a:sy n="50" d="100"/>
        </p:scale>
        <p:origin x="-1320" y="-3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CDAC90-4F01-0E4E-A98E-E7D73DB863B3}" type="datetimeFigureOut">
              <a:rPr lang="es-ES" smtClean="0"/>
              <a:t>6/20/15</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EFA27C-9FDA-B046-ABC8-CEFE3682E975}" type="slidenum">
              <a:rPr lang="es-ES" smtClean="0"/>
              <a:t>‹Nr.›</a:t>
            </a:fld>
            <a:endParaRPr lang="es-ES"/>
          </a:p>
        </p:txBody>
      </p:sp>
    </p:spTree>
    <p:extLst>
      <p:ext uri="{BB962C8B-B14F-4D97-AF65-F5344CB8AC3E}">
        <p14:creationId xmlns:p14="http://schemas.microsoft.com/office/powerpoint/2010/main" val="22350891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Exelentísimo</a:t>
            </a:r>
            <a:r>
              <a:rPr lang="es-ES" dirty="0" smtClean="0"/>
              <a:t> señor</a:t>
            </a:r>
            <a:r>
              <a:rPr lang="es-ES" baseline="0" dirty="0" smtClean="0"/>
              <a:t> embajador, señor ministro, ....</a:t>
            </a:r>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1</a:t>
            </a:fld>
            <a:endParaRPr lang="es-ES"/>
          </a:p>
        </p:txBody>
      </p:sp>
    </p:spTree>
    <p:extLst>
      <p:ext uri="{BB962C8B-B14F-4D97-AF65-F5344CB8AC3E}">
        <p14:creationId xmlns:p14="http://schemas.microsoft.com/office/powerpoint/2010/main" val="225180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expertos nos han</a:t>
            </a:r>
            <a:r>
              <a:rPr lang="es-ES" baseline="0" dirty="0" smtClean="0"/>
              <a:t> ayudado a crear </a:t>
            </a:r>
            <a:r>
              <a:rPr lang="es-ES" dirty="0" smtClean="0"/>
              <a:t>Folleto para Universidades,</a:t>
            </a:r>
            <a:r>
              <a:rPr lang="es-ES" baseline="0" dirty="0" smtClean="0"/>
              <a:t> para Golden Bear, para cruceros, para  personas que ya llegan a la Unión y no sabían qué hacer. Además tenemos los mapas de los que ya platicaron mis compañeros.</a:t>
            </a:r>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11</a:t>
            </a:fld>
            <a:endParaRPr lang="es-ES"/>
          </a:p>
        </p:txBody>
      </p:sp>
    </p:spTree>
    <p:extLst>
      <p:ext uri="{BB962C8B-B14F-4D97-AF65-F5344CB8AC3E}">
        <p14:creationId xmlns:p14="http://schemas.microsoft.com/office/powerpoint/2010/main" val="3738405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Como ustedes tuvo la oportunidad de ver, esta infraestructura será fundamental para mejorar la oferta. Trabajamos con la Universidad de Oriente para realizar</a:t>
            </a:r>
            <a:r>
              <a:rPr lang="es-ES" baseline="0" dirty="0" smtClean="0"/>
              <a:t> una tesis ..</a:t>
            </a:r>
          </a:p>
          <a:p>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12</a:t>
            </a:fld>
            <a:endParaRPr lang="es-ES"/>
          </a:p>
        </p:txBody>
      </p:sp>
    </p:spTree>
    <p:extLst>
      <p:ext uri="{BB962C8B-B14F-4D97-AF65-F5344CB8AC3E}">
        <p14:creationId xmlns:p14="http://schemas.microsoft.com/office/powerpoint/2010/main" val="2471411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Medios: nacionales e internacionales</a:t>
            </a:r>
          </a:p>
          <a:p>
            <a:r>
              <a:rPr lang="es-ES" dirty="0" smtClean="0"/>
              <a:t>Operadores nacionales</a:t>
            </a:r>
          </a:p>
          <a:p>
            <a:r>
              <a:rPr lang="es-ES" dirty="0" smtClean="0"/>
              <a:t>CORSATTUR, y Ministerio de Turismo,</a:t>
            </a:r>
            <a:r>
              <a:rPr lang="es-ES" baseline="0" dirty="0" smtClean="0"/>
              <a:t> Medio Ambiente, </a:t>
            </a:r>
            <a:r>
              <a:rPr lang="es-ES" dirty="0" smtClean="0"/>
              <a:t> FOMILENIO, Secretaría de Presidencia, </a:t>
            </a:r>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13</a:t>
            </a:fld>
            <a:endParaRPr lang="es-ES"/>
          </a:p>
        </p:txBody>
      </p:sp>
    </p:spTree>
    <p:extLst>
      <p:ext uri="{BB962C8B-B14F-4D97-AF65-F5344CB8AC3E}">
        <p14:creationId xmlns:p14="http://schemas.microsoft.com/office/powerpoint/2010/main" val="3506966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smtClean="0"/>
              <a:t>El haber identificado juntos retos y oportunidades comunes e individuales, nos acercó, pero trabajar juntos con el equipo de expertos en los</a:t>
            </a:r>
            <a:r>
              <a:rPr lang="es-ES" sz="1200" baseline="0" dirty="0" smtClean="0"/>
              <a:t> diferentes proyectos </a:t>
            </a:r>
            <a:r>
              <a:rPr lang="es-ES" sz="1200" dirty="0" smtClean="0"/>
              <a:t>nos ha hecho mucho</a:t>
            </a:r>
            <a:r>
              <a:rPr lang="es-ES" sz="1200" baseline="0" dirty="0" smtClean="0"/>
              <a:t> </a:t>
            </a:r>
            <a:r>
              <a:rPr lang="es-ES" sz="1200" dirty="0" smtClean="0"/>
              <a:t>más unidos a los empresarios turísticos que hemos recuperado</a:t>
            </a:r>
            <a:r>
              <a:rPr lang="es-ES" sz="1200" baseline="0" dirty="0" smtClean="0"/>
              <a:t> y fortalecido nuestra asociación regional, los Comités locales, </a:t>
            </a:r>
            <a:r>
              <a:rPr lang="es-ES" sz="1200" baseline="0" dirty="0" err="1" smtClean="0"/>
              <a:t>mitur</a:t>
            </a:r>
            <a:r>
              <a:rPr lang="es-ES" sz="1200" baseline="0" dirty="0" smtClean="0"/>
              <a:t>, </a:t>
            </a:r>
            <a:r>
              <a:rPr lang="es-ES" sz="1200" baseline="0" dirty="0" err="1" smtClean="0"/>
              <a:t>corsatur</a:t>
            </a:r>
            <a:r>
              <a:rPr lang="es-ES" sz="1200" baseline="0" dirty="0" smtClean="0"/>
              <a:t>, las alcaldías, los pescadores, los restaurantes, etc.</a:t>
            </a:r>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14</a:t>
            </a:fld>
            <a:endParaRPr lang="es-ES"/>
          </a:p>
        </p:txBody>
      </p:sp>
    </p:spTree>
    <p:extLst>
      <p:ext uri="{BB962C8B-B14F-4D97-AF65-F5344CB8AC3E}">
        <p14:creationId xmlns:p14="http://schemas.microsoft.com/office/powerpoint/2010/main" val="192854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Aunque antes</a:t>
            </a:r>
            <a:r>
              <a:rPr lang="es-ES" baseline="0" dirty="0" smtClean="0"/>
              <a:t> no llevábamos estadísticas comunes, hemos hecho un estimado que arroja que el número de visitantes este año creció más del xxx</a:t>
            </a:r>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16</a:t>
            </a:fld>
            <a:endParaRPr lang="es-ES"/>
          </a:p>
        </p:txBody>
      </p:sp>
    </p:spTree>
    <p:extLst>
      <p:ext uri="{BB962C8B-B14F-4D97-AF65-F5344CB8AC3E}">
        <p14:creationId xmlns:p14="http://schemas.microsoft.com/office/powerpoint/2010/main" val="372861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Sigue</a:t>
            </a:r>
            <a:r>
              <a:rPr lang="es-ES" baseline="0" dirty="0" smtClean="0"/>
              <a:t> seguir... Continuar dando seguimiento a lo que hemos iniciado, y sobre todo lo que hoy nos hace falta son turistas. Necesitamos hacer fuertes campañas de promoción para atraer a los distintos mercados que hemos identificado. Necesitamos campañas muy bien orientadas. Para chiquirín en los grupos que prefieren un lugar libre de alcohol: iglesias, triple A, escuelas... Para </a:t>
            </a:r>
            <a:r>
              <a:rPr lang="es-ES" baseline="0" dirty="0" err="1" smtClean="0"/>
              <a:t>Conchaguita</a:t>
            </a:r>
            <a:r>
              <a:rPr lang="es-ES" baseline="0" dirty="0" smtClean="0"/>
              <a:t> y el volcán de </a:t>
            </a:r>
            <a:r>
              <a:rPr lang="es-ES" baseline="0" dirty="0" err="1" smtClean="0"/>
              <a:t>conchagua</a:t>
            </a:r>
            <a:r>
              <a:rPr lang="es-ES" baseline="0" dirty="0" smtClean="0"/>
              <a:t> los aventureros... Para </a:t>
            </a:r>
            <a:r>
              <a:rPr lang="es-ES" baseline="0" dirty="0" err="1" smtClean="0"/>
              <a:t>meanguera</a:t>
            </a:r>
            <a:r>
              <a:rPr lang="es-ES" baseline="0" dirty="0" smtClean="0"/>
              <a:t> los románticos, para zacatillo las familias y personas que buscan deportes suaves en un ambiente familiar, para las clases de pesca artesanal las personas interesadas en las prácticas tradicionales y convivir con la comunidad, para los tours del Golfo familias y grupos escolares, empresariales, etc. </a:t>
            </a:r>
          </a:p>
          <a:p>
            <a:r>
              <a:rPr lang="es-ES" baseline="0" dirty="0" smtClean="0"/>
              <a:t>Le proponemos traer a sus colegas embajadores a convivir con nosotros un fin de semana.</a:t>
            </a:r>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17</a:t>
            </a:fld>
            <a:endParaRPr lang="es-ES"/>
          </a:p>
        </p:txBody>
      </p:sp>
    </p:spTree>
    <p:extLst>
      <p:ext uri="{BB962C8B-B14F-4D97-AF65-F5344CB8AC3E}">
        <p14:creationId xmlns:p14="http://schemas.microsoft.com/office/powerpoint/2010/main" val="4057248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smtClean="0">
                <a:solidFill>
                  <a:schemeClr val="tx2"/>
                </a:solidFill>
                <a:latin typeface="Chalkboard" charset="0"/>
                <a:ea typeface="Chalkboard" charset="0"/>
                <a:cs typeface="Chalkboard" charset="0"/>
              </a:rPr>
              <a:t>A</a:t>
            </a:r>
            <a:r>
              <a:rPr lang="es-ES" sz="1200" baseline="0" dirty="0" smtClean="0">
                <a:solidFill>
                  <a:schemeClr val="tx2"/>
                </a:solidFill>
                <a:latin typeface="Chalkboard" charset="0"/>
                <a:ea typeface="Chalkboard" charset="0"/>
                <a:cs typeface="Chalkboard" charset="0"/>
              </a:rPr>
              <a:t> partir del análisis que realizamos con el equipo de expertos, estamos convencidos de que El Golfo de Fonseca era la pieza que nos faltaba, el eslabón perdido, pero lo hemos encontrado.</a:t>
            </a:r>
            <a:endParaRPr lang="es-E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smtClean="0">
                <a:solidFill>
                  <a:schemeClr val="tx2"/>
                </a:solidFill>
                <a:latin typeface="Chalkboard" charset="0"/>
                <a:ea typeface="Chalkboard" charset="0"/>
                <a:cs typeface="Chalkboard" charset="0"/>
              </a:rPr>
              <a:t>Bajar a El Salvador para cruzar por el Golfo de Fonseca hacia Nicaragua viceversa promete ventajas competitivas para</a:t>
            </a:r>
            <a:r>
              <a:rPr lang="es-ES" sz="1200" baseline="0" dirty="0" smtClean="0">
                <a:solidFill>
                  <a:schemeClr val="tx2"/>
                </a:solidFill>
                <a:latin typeface="Chalkboard" charset="0"/>
                <a:ea typeface="Chalkboard" charset="0"/>
                <a:cs typeface="Chalkboard" charset="0"/>
              </a:rPr>
              <a:t> El Salvador en el </a:t>
            </a:r>
            <a:r>
              <a:rPr lang="es-ES" sz="1200" dirty="0" smtClean="0">
                <a:solidFill>
                  <a:schemeClr val="tx2"/>
                </a:solidFill>
                <a:latin typeface="Chalkboard" charset="0"/>
                <a:ea typeface="Chalkboard" charset="0"/>
                <a:cs typeface="Chalkboard" charset="0"/>
              </a:rPr>
              <a:t>Circuito Centroamérica. Nuestras carreteras y servicios con mejores</a:t>
            </a:r>
            <a:r>
              <a:rPr lang="es-ES" sz="1200" baseline="0" dirty="0" smtClean="0">
                <a:solidFill>
                  <a:schemeClr val="tx2"/>
                </a:solidFill>
                <a:latin typeface="Chalkboard" charset="0"/>
                <a:ea typeface="Chalkboard" charset="0"/>
                <a:cs typeface="Chalkboard" charset="0"/>
              </a:rPr>
              <a:t> y el Golfo es una gran experiencia que da un motivo más a los </a:t>
            </a:r>
            <a:r>
              <a:rPr lang="es-ES" sz="1200" baseline="0" dirty="0" err="1" smtClean="0">
                <a:solidFill>
                  <a:schemeClr val="tx2"/>
                </a:solidFill>
                <a:latin typeface="Chalkboard" charset="0"/>
                <a:ea typeface="Chalkboard" charset="0"/>
                <a:cs typeface="Chalkboard" charset="0"/>
              </a:rPr>
              <a:t>touroperadores</a:t>
            </a:r>
            <a:r>
              <a:rPr lang="es-ES" sz="1200" baseline="0" dirty="0" smtClean="0">
                <a:solidFill>
                  <a:schemeClr val="tx2"/>
                </a:solidFill>
                <a:latin typeface="Chalkboard" charset="0"/>
                <a:ea typeface="Chalkboard" charset="0"/>
                <a:cs typeface="Chalkboard" charset="0"/>
              </a:rPr>
              <a:t> y turistas de recorrer nuestro país. Hoy trabajamos de la mano con MITUR-CORSATUR para mejorar y posicionar nuestro Golfo en los mercados nacionales, regionales e internacionales.</a:t>
            </a:r>
            <a:endParaRPr lang="es-ES" sz="1200" dirty="0" smtClean="0">
              <a:solidFill>
                <a:schemeClr val="tx2"/>
              </a:solidFill>
              <a:latin typeface="Chalkboard" charset="0"/>
              <a:ea typeface="Chalkboard" charset="0"/>
              <a:cs typeface="Chalkboard" charset="0"/>
            </a:endParaRPr>
          </a:p>
          <a:p>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18</a:t>
            </a:fld>
            <a:endParaRPr lang="es-ES"/>
          </a:p>
        </p:txBody>
      </p:sp>
    </p:spTree>
    <p:extLst>
      <p:ext uri="{BB962C8B-B14F-4D97-AF65-F5344CB8AC3E}">
        <p14:creationId xmlns:p14="http://schemas.microsoft.com/office/powerpoint/2010/main" val="367849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smtClean="0">
                <a:solidFill>
                  <a:schemeClr val="tx2"/>
                </a:solidFill>
                <a:latin typeface="Chalkboard" charset="0"/>
                <a:ea typeface="Chalkboard" charset="0"/>
                <a:cs typeface="Chalkboard" charset="0"/>
              </a:rPr>
              <a:t>Señor Embajador, </a:t>
            </a:r>
            <a:r>
              <a:rPr lang="es-ES" sz="1200" baseline="0" dirty="0" smtClean="0">
                <a:solidFill>
                  <a:schemeClr val="tx2"/>
                </a:solidFill>
                <a:latin typeface="Chalkboard" charset="0"/>
                <a:ea typeface="Chalkboard" charset="0"/>
                <a:cs typeface="Chalkboard" charset="0"/>
              </a:rPr>
              <a:t>queremos comenzar contándole que </a:t>
            </a:r>
            <a:r>
              <a:rPr lang="es-ES" sz="1200" dirty="0" smtClean="0">
                <a:solidFill>
                  <a:schemeClr val="tx2"/>
                </a:solidFill>
                <a:latin typeface="Chalkboard" charset="0"/>
                <a:ea typeface="Chalkboard" charset="0"/>
                <a:cs typeface="Chalkboard" charset="0"/>
              </a:rPr>
              <a:t>tradicionalmente los </a:t>
            </a:r>
            <a:r>
              <a:rPr lang="es-ES" sz="1200" dirty="0" err="1" smtClean="0">
                <a:solidFill>
                  <a:schemeClr val="tx2"/>
                </a:solidFill>
                <a:latin typeface="Chalkboard" charset="0"/>
                <a:ea typeface="Chalkboard" charset="0"/>
                <a:cs typeface="Chalkboard" charset="0"/>
              </a:rPr>
              <a:t>touroperadores</a:t>
            </a:r>
            <a:r>
              <a:rPr lang="es-ES" sz="1200" dirty="0" smtClean="0">
                <a:solidFill>
                  <a:schemeClr val="tx2"/>
                </a:solidFill>
                <a:latin typeface="Chalkboard" charset="0"/>
                <a:ea typeface="Chalkboard" charset="0"/>
                <a:cs typeface="Chalkboard" charset="0"/>
              </a:rPr>
              <a:t> y promotores de El Salvador habían</a:t>
            </a:r>
            <a:r>
              <a:rPr lang="es-ES" sz="1200" baseline="0" dirty="0" smtClean="0">
                <a:solidFill>
                  <a:schemeClr val="tx2"/>
                </a:solidFill>
                <a:latin typeface="Chalkboard" charset="0"/>
                <a:ea typeface="Chalkboard" charset="0"/>
                <a:cs typeface="Chalkboard" charset="0"/>
              </a:rPr>
              <a:t> </a:t>
            </a:r>
            <a:r>
              <a:rPr lang="es-ES" sz="1200" dirty="0" smtClean="0">
                <a:solidFill>
                  <a:schemeClr val="tx2"/>
                </a:solidFill>
                <a:latin typeface="Chalkboard" charset="0"/>
                <a:ea typeface="Chalkboard" charset="0"/>
                <a:cs typeface="Chalkboard" charset="0"/>
              </a:rPr>
              <a:t>vendido y promovido el país excluyendo el Oriente del país.   </a:t>
            </a:r>
          </a:p>
          <a:p>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2</a:t>
            </a:fld>
            <a:endParaRPr lang="es-ES"/>
          </a:p>
        </p:txBody>
      </p:sp>
    </p:spTree>
    <p:extLst>
      <p:ext uri="{BB962C8B-B14F-4D97-AF65-F5344CB8AC3E}">
        <p14:creationId xmlns:p14="http://schemas.microsoft.com/office/powerpoint/2010/main" val="68321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smtClean="0">
                <a:solidFill>
                  <a:schemeClr val="tx2"/>
                </a:solidFill>
                <a:latin typeface="Chalkboard" charset="0"/>
                <a:ea typeface="Chalkboard" charset="0"/>
                <a:cs typeface="Chalkboard" charset="0"/>
              </a:rPr>
              <a:t>A</a:t>
            </a:r>
            <a:r>
              <a:rPr lang="es-ES" sz="1200" baseline="0" dirty="0" smtClean="0">
                <a:solidFill>
                  <a:schemeClr val="tx2"/>
                </a:solidFill>
                <a:latin typeface="Chalkboard" charset="0"/>
                <a:ea typeface="Chalkboard" charset="0"/>
                <a:cs typeface="Chalkboard" charset="0"/>
              </a:rPr>
              <a:t> partir del análisis que realizamos con el equipo de expertos, estamos convencidos de que El Golfo de Fonseca era la pieza que nos faltaba, el eslabón perdido, pero lo hemos encontrado.</a:t>
            </a:r>
            <a:endParaRPr lang="es-E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smtClean="0">
                <a:solidFill>
                  <a:schemeClr val="tx2"/>
                </a:solidFill>
                <a:latin typeface="Chalkboard" charset="0"/>
                <a:ea typeface="Chalkboard" charset="0"/>
                <a:cs typeface="Chalkboard" charset="0"/>
              </a:rPr>
              <a:t>Bajar a El Salvador para cruzar por el Golfo de Fonseca hacia Nicaragua viceversa promete ventajas competitivas para</a:t>
            </a:r>
            <a:r>
              <a:rPr lang="es-ES" sz="1200" baseline="0" dirty="0" smtClean="0">
                <a:solidFill>
                  <a:schemeClr val="tx2"/>
                </a:solidFill>
                <a:latin typeface="Chalkboard" charset="0"/>
                <a:ea typeface="Chalkboard" charset="0"/>
                <a:cs typeface="Chalkboard" charset="0"/>
              </a:rPr>
              <a:t> El Salvador en el </a:t>
            </a:r>
            <a:r>
              <a:rPr lang="es-ES" sz="1200" dirty="0" smtClean="0">
                <a:solidFill>
                  <a:schemeClr val="tx2"/>
                </a:solidFill>
                <a:latin typeface="Chalkboard" charset="0"/>
                <a:ea typeface="Chalkboard" charset="0"/>
                <a:cs typeface="Chalkboard" charset="0"/>
              </a:rPr>
              <a:t>Circuito Centroamérica. Nuestras carreteras y servicios con mejores</a:t>
            </a:r>
            <a:r>
              <a:rPr lang="es-ES" sz="1200" baseline="0" dirty="0" smtClean="0">
                <a:solidFill>
                  <a:schemeClr val="tx2"/>
                </a:solidFill>
                <a:latin typeface="Chalkboard" charset="0"/>
                <a:ea typeface="Chalkboard" charset="0"/>
                <a:cs typeface="Chalkboard" charset="0"/>
              </a:rPr>
              <a:t> y el Golfo es una gran experiencia que da un motivo más a los </a:t>
            </a:r>
            <a:r>
              <a:rPr lang="es-ES" sz="1200" baseline="0" dirty="0" err="1" smtClean="0">
                <a:solidFill>
                  <a:schemeClr val="tx2"/>
                </a:solidFill>
                <a:latin typeface="Chalkboard" charset="0"/>
                <a:ea typeface="Chalkboard" charset="0"/>
                <a:cs typeface="Chalkboard" charset="0"/>
              </a:rPr>
              <a:t>touroperadores</a:t>
            </a:r>
            <a:r>
              <a:rPr lang="es-ES" sz="1200" baseline="0" dirty="0" smtClean="0">
                <a:solidFill>
                  <a:schemeClr val="tx2"/>
                </a:solidFill>
                <a:latin typeface="Chalkboard" charset="0"/>
                <a:ea typeface="Chalkboard" charset="0"/>
                <a:cs typeface="Chalkboard" charset="0"/>
              </a:rPr>
              <a:t> y turistas de recorrer nuestro país. Hoy trabajamos de la mano con MITUR-CORSATUR para mejorar y posicionar nuestro Golfo en los mercados nacionales, regionales e internacionales.</a:t>
            </a:r>
            <a:endParaRPr lang="es-ES" sz="1200" dirty="0" smtClean="0">
              <a:solidFill>
                <a:schemeClr val="tx2"/>
              </a:solidFill>
              <a:latin typeface="Chalkboard" charset="0"/>
              <a:ea typeface="Chalkboard" charset="0"/>
              <a:cs typeface="Chalkboard" charset="0"/>
            </a:endParaRPr>
          </a:p>
          <a:p>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3</a:t>
            </a:fld>
            <a:endParaRPr lang="es-ES"/>
          </a:p>
        </p:txBody>
      </p:sp>
    </p:spTree>
    <p:extLst>
      <p:ext uri="{BB962C8B-B14F-4D97-AF65-F5344CB8AC3E}">
        <p14:creationId xmlns:p14="http://schemas.microsoft.com/office/powerpoint/2010/main" val="3678494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Turismo que permite a los visitantes </a:t>
            </a:r>
            <a:r>
              <a:rPr lang="es-ES" b="1" dirty="0" smtClean="0"/>
              <a:t>la convivencia con las comunidades de pescadores </a:t>
            </a:r>
            <a:r>
              <a:rPr lang="es-ES" b="1" dirty="0" err="1" smtClean="0"/>
              <a:t>altesanales</a:t>
            </a:r>
            <a:r>
              <a:rPr lang="es-ES" dirty="0" smtClean="0"/>
              <a:t> de la región mientras </a:t>
            </a:r>
          </a:p>
          <a:p>
            <a:pPr lvl="1"/>
            <a:r>
              <a:rPr lang="es-ES" b="1" dirty="0" smtClean="0">
                <a:solidFill>
                  <a:schemeClr val="bg2">
                    <a:lumMod val="50000"/>
                  </a:schemeClr>
                </a:solidFill>
              </a:rPr>
              <a:t>disfrutamos</a:t>
            </a:r>
            <a:r>
              <a:rPr lang="es-ES" b="1" dirty="0" smtClean="0"/>
              <a:t> </a:t>
            </a:r>
            <a:r>
              <a:rPr lang="es-ES" dirty="0" smtClean="0"/>
              <a:t>del espectáculo que nos regala la geografía y la biodiversidad del Golfo de Fonseca</a:t>
            </a:r>
          </a:p>
          <a:p>
            <a:pPr lvl="1"/>
            <a:r>
              <a:rPr lang="es-ES" b="1" dirty="0" smtClean="0">
                <a:solidFill>
                  <a:schemeClr val="accent5">
                    <a:lumMod val="75000"/>
                  </a:schemeClr>
                </a:solidFill>
              </a:rPr>
              <a:t>escuchamos</a:t>
            </a:r>
            <a:r>
              <a:rPr lang="es-ES" dirty="0" smtClean="0">
                <a:solidFill>
                  <a:schemeClr val="accent5">
                    <a:lumMod val="75000"/>
                  </a:schemeClr>
                </a:solidFill>
              </a:rPr>
              <a:t> </a:t>
            </a:r>
            <a:r>
              <a:rPr lang="es-ES" dirty="0" smtClean="0"/>
              <a:t>historias y leyendas de marinos y piratas </a:t>
            </a:r>
          </a:p>
          <a:p>
            <a:pPr lvl="1"/>
            <a:r>
              <a:rPr lang="es-ES" b="1" dirty="0" smtClean="0">
                <a:solidFill>
                  <a:srgbClr val="FF0000"/>
                </a:solidFill>
              </a:rPr>
              <a:t>aprendemos</a:t>
            </a:r>
            <a:r>
              <a:rPr lang="es-ES" dirty="0" smtClean="0"/>
              <a:t> a tirar las redes, a hacer artesanías, a cuidar el entorno</a:t>
            </a:r>
          </a:p>
          <a:p>
            <a:pPr lvl="1"/>
            <a:r>
              <a:rPr lang="es-ES" b="1" dirty="0" smtClean="0">
                <a:solidFill>
                  <a:srgbClr val="F79646"/>
                </a:solidFill>
              </a:rPr>
              <a:t>exploramos</a:t>
            </a:r>
            <a:r>
              <a:rPr lang="es-ES" dirty="0" smtClean="0"/>
              <a:t> las islas </a:t>
            </a:r>
          </a:p>
          <a:p>
            <a:pPr lvl="1"/>
            <a:r>
              <a:rPr lang="es-ES" b="1" dirty="0" smtClean="0">
                <a:solidFill>
                  <a:srgbClr val="FFFF00"/>
                </a:solidFill>
              </a:rPr>
              <a:t>degustamos </a:t>
            </a:r>
            <a:r>
              <a:rPr lang="es-ES" dirty="0" smtClean="0"/>
              <a:t>platillos deliciosos…  </a:t>
            </a:r>
          </a:p>
          <a:p>
            <a:pPr lvl="1"/>
            <a:r>
              <a:rPr lang="es-ES" b="1" dirty="0" smtClean="0">
                <a:solidFill>
                  <a:srgbClr val="FF0000"/>
                </a:solidFill>
              </a:rPr>
              <a:t>Los guías</a:t>
            </a:r>
            <a:r>
              <a:rPr lang="es-ES" dirty="0" smtClean="0">
                <a:solidFill>
                  <a:srgbClr val="FF0000"/>
                </a:solidFill>
              </a:rPr>
              <a:t> </a:t>
            </a:r>
            <a:r>
              <a:rPr lang="es-ES" dirty="0" smtClean="0"/>
              <a:t>son personas sencillas, abiertas y francas, que conocen el mar y sus recursos, que están dispuestos a compartir con nosotros lo que saben y a brindarnos su amistad</a:t>
            </a:r>
          </a:p>
          <a:p>
            <a:pPr lvl="1"/>
            <a:r>
              <a:rPr lang="es-ES" dirty="0" smtClean="0"/>
              <a:t>Siempre nos acompañan </a:t>
            </a:r>
            <a:r>
              <a:rPr lang="es-ES" b="1" dirty="0" smtClean="0">
                <a:solidFill>
                  <a:schemeClr val="accent4"/>
                </a:solidFill>
              </a:rPr>
              <a:t>hermosas aves marinas </a:t>
            </a:r>
            <a:r>
              <a:rPr lang="es-ES" dirty="0" smtClean="0"/>
              <a:t>como gaviotas, pelícanos, piratas y águilas pescadoras. </a:t>
            </a:r>
          </a:p>
          <a:p>
            <a:pPr lvl="1"/>
            <a:r>
              <a:rPr lang="es-ES" b="1" dirty="0" smtClean="0">
                <a:solidFill>
                  <a:srgbClr val="3366FF"/>
                </a:solidFill>
              </a:rPr>
              <a:t>Si tenemos suerte </a:t>
            </a:r>
            <a:r>
              <a:rPr lang="es-ES" dirty="0" smtClean="0"/>
              <a:t>encontraremos juntos </a:t>
            </a:r>
            <a:r>
              <a:rPr lang="es-ES" b="1" dirty="0" smtClean="0">
                <a:solidFill>
                  <a:srgbClr val="3366FF"/>
                </a:solidFill>
              </a:rPr>
              <a:t>tortugas, delfines, rayas e incluso ballenas</a:t>
            </a:r>
            <a:r>
              <a:rPr lang="es-ES" b="1" dirty="0" smtClean="0">
                <a:solidFill>
                  <a:schemeClr val="accent4"/>
                </a:solidFill>
              </a:rPr>
              <a:t> </a:t>
            </a:r>
            <a:r>
              <a:rPr lang="es-ES" dirty="0" smtClean="0"/>
              <a:t>en la temporada de diciembre y enero.</a:t>
            </a:r>
          </a:p>
          <a:p>
            <a:pPr lvl="1"/>
            <a:r>
              <a:rPr lang="es-ES" dirty="0" smtClean="0"/>
              <a:t>Todas las tardes </a:t>
            </a:r>
            <a:r>
              <a:rPr lang="es-ES" b="1" dirty="0" smtClean="0">
                <a:solidFill>
                  <a:schemeClr val="accent3"/>
                </a:solidFill>
              </a:rPr>
              <a:t>el sol</a:t>
            </a:r>
            <a:r>
              <a:rPr lang="es-ES" dirty="0" smtClean="0"/>
              <a:t> se pone en nuestras costas inundando el cielo de rojos</a:t>
            </a:r>
          </a:p>
          <a:p>
            <a:pPr lvl="1"/>
            <a:r>
              <a:rPr lang="es-ES" dirty="0" smtClean="0"/>
              <a:t>En las noches sin luna podremos contar juntos </a:t>
            </a:r>
            <a:r>
              <a:rPr lang="es-ES" b="1" dirty="0" smtClean="0">
                <a:solidFill>
                  <a:srgbClr val="008000"/>
                </a:solidFill>
              </a:rPr>
              <a:t>millones de estrellas</a:t>
            </a:r>
            <a:r>
              <a:rPr lang="es-ES" dirty="0" smtClean="0"/>
              <a:t> y ver las luciérnagas marinas que surgen al moverse el agua del golfo</a:t>
            </a:r>
          </a:p>
          <a:p>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4</a:t>
            </a:fld>
            <a:endParaRPr lang="es-ES"/>
          </a:p>
        </p:txBody>
      </p:sp>
    </p:spTree>
    <p:extLst>
      <p:ext uri="{BB962C8B-B14F-4D97-AF65-F5344CB8AC3E}">
        <p14:creationId xmlns:p14="http://schemas.microsoft.com/office/powerpoint/2010/main" val="372865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r>
              <a:rPr lang="es-ES" sz="2400" dirty="0" smtClean="0"/>
              <a:t>Comenzamos reconociendo las principales </a:t>
            </a:r>
            <a:r>
              <a:rPr lang="es-ES" sz="2400" baseline="0" dirty="0" smtClean="0"/>
              <a:t>debilidades de nuestro Golfo</a:t>
            </a:r>
            <a:endParaRPr lang="es-ES" sz="2400" dirty="0" smtClean="0"/>
          </a:p>
          <a:p>
            <a:pPr lvl="1"/>
            <a:r>
              <a:rPr lang="es-ES" sz="2400" dirty="0" smtClean="0"/>
              <a:t>En pocos lugares de las islas hay dónde comer, comparar, hacer </a:t>
            </a:r>
            <a:r>
              <a:rPr lang="es-ES" sz="2400" dirty="0" smtClean="0">
                <a:solidFill>
                  <a:srgbClr val="FF0000"/>
                </a:solidFill>
              </a:rPr>
              <a:t>y gastar</a:t>
            </a:r>
          </a:p>
          <a:p>
            <a:pPr lvl="1"/>
            <a:r>
              <a:rPr lang="es-ES" sz="2400" dirty="0" smtClean="0"/>
              <a:t>Hay poca información sobre dónde comer, comparar, hacer </a:t>
            </a:r>
            <a:r>
              <a:rPr lang="es-ES" sz="2400" dirty="0" smtClean="0">
                <a:solidFill>
                  <a:srgbClr val="FF0000"/>
                </a:solidFill>
              </a:rPr>
              <a:t>y gastar</a:t>
            </a:r>
            <a:endParaRPr lang="es-ES" sz="2400" dirty="0" smtClean="0"/>
          </a:p>
          <a:p>
            <a:pPr lvl="1"/>
            <a:r>
              <a:rPr lang="es-ES" sz="2400" dirty="0" smtClean="0"/>
              <a:t>Las condiciones de embarque y desembarque </a:t>
            </a:r>
            <a:r>
              <a:rPr lang="es-ES" sz="2400" dirty="0" smtClean="0">
                <a:solidFill>
                  <a:srgbClr val="FF0000"/>
                </a:solidFill>
              </a:rPr>
              <a:t>no son muy buenas</a:t>
            </a:r>
          </a:p>
          <a:p>
            <a:pPr lvl="1"/>
            <a:r>
              <a:rPr lang="es-ES" sz="2400" dirty="0" smtClean="0"/>
              <a:t>Algunas de nuestras comunidades, playas y lugares para pasear y pescar </a:t>
            </a:r>
            <a:r>
              <a:rPr lang="es-ES" sz="2400" dirty="0" err="1" smtClean="0">
                <a:solidFill>
                  <a:srgbClr val="FF0000"/>
                </a:solidFill>
              </a:rPr>
              <a:t>estan</a:t>
            </a:r>
            <a:r>
              <a:rPr lang="es-ES" sz="2400" dirty="0" smtClean="0">
                <a:solidFill>
                  <a:srgbClr val="FF0000"/>
                </a:solidFill>
              </a:rPr>
              <a:t> muy sucias</a:t>
            </a:r>
          </a:p>
          <a:p>
            <a:pPr lvl="1"/>
            <a:r>
              <a:rPr lang="es-ES" sz="2400" dirty="0" smtClean="0"/>
              <a:t>No </a:t>
            </a:r>
            <a:r>
              <a:rPr lang="es-ES" sz="2400" dirty="0" err="1" smtClean="0"/>
              <a:t>estámos</a:t>
            </a:r>
            <a:r>
              <a:rPr lang="es-ES" sz="2400" dirty="0" smtClean="0"/>
              <a:t> muy bien organizados y </a:t>
            </a:r>
            <a:r>
              <a:rPr lang="es-ES" sz="2400" dirty="0" smtClean="0">
                <a:solidFill>
                  <a:srgbClr val="FF0000"/>
                </a:solidFill>
              </a:rPr>
              <a:t>no sabemos por dónde empezar…</a:t>
            </a:r>
          </a:p>
          <a:p>
            <a:r>
              <a:rPr lang="es-ES" dirty="0" smtClean="0"/>
              <a:t>El equipo de expertos</a:t>
            </a:r>
            <a:r>
              <a:rPr lang="es-ES" baseline="0" dirty="0" smtClean="0"/>
              <a:t> nos ayudó a ponernos en </a:t>
            </a:r>
            <a:r>
              <a:rPr lang="es-ES" baseline="0" dirty="0" err="1" smtClean="0"/>
              <a:t>accion</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5</a:t>
            </a:fld>
            <a:endParaRPr lang="es-ES"/>
          </a:p>
        </p:txBody>
      </p:sp>
    </p:spTree>
    <p:extLst>
      <p:ext uri="{BB962C8B-B14F-4D97-AF65-F5344CB8AC3E}">
        <p14:creationId xmlns:p14="http://schemas.microsoft.com/office/powerpoint/2010/main" val="3762668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el primer curso de lancheros-pescadores guías invitamos a 10 cooperativas y participaron 15 lancheros que se capacitaron en interpretación del patrimonio, conducción de grupos, diseño de actividades y primeros auxilios.</a:t>
            </a:r>
          </a:p>
          <a:p>
            <a:r>
              <a:rPr lang="es-ES" dirty="0" smtClean="0"/>
              <a:t>Tenemos</a:t>
            </a:r>
            <a:r>
              <a:rPr lang="es-ES" baseline="0" dirty="0" smtClean="0"/>
              <a:t> inscritos 20 mas para la segunda promoción y ahora los más destacados en los temas de la primera graduación, participarán también como maestros para que aprendan también a transmitir conocimientos y poder hacer un efecto de cascada. </a:t>
            </a:r>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6</a:t>
            </a:fld>
            <a:endParaRPr lang="es-ES"/>
          </a:p>
        </p:txBody>
      </p:sp>
    </p:spTree>
    <p:extLst>
      <p:ext uri="{BB962C8B-B14F-4D97-AF65-F5344CB8AC3E}">
        <p14:creationId xmlns:p14="http://schemas.microsoft.com/office/powerpoint/2010/main" val="307139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equipo de expertos ha</a:t>
            </a:r>
            <a:r>
              <a:rPr lang="es-ES" baseline="0" dirty="0" smtClean="0"/>
              <a:t> hecho capacitaciones y simulacros para tener una oferta más profesional y creativa. </a:t>
            </a:r>
          </a:p>
          <a:p>
            <a:r>
              <a:rPr lang="es-ES" dirty="0" smtClean="0"/>
              <a:t>Los</a:t>
            </a:r>
            <a:r>
              <a:rPr lang="es-ES" baseline="0" dirty="0" smtClean="0"/>
              <a:t> compañeros de</a:t>
            </a:r>
            <a:r>
              <a:rPr lang="es-ES" dirty="0" smtClean="0"/>
              <a:t> </a:t>
            </a:r>
            <a:r>
              <a:rPr lang="es-ES" dirty="0" err="1" smtClean="0"/>
              <a:t>Chquirín</a:t>
            </a:r>
            <a:r>
              <a:rPr lang="es-ES" dirty="0" smtClean="0"/>
              <a:t> se han instalado varios pequeños restaurantes que han</a:t>
            </a:r>
            <a:r>
              <a:rPr lang="es-ES" baseline="0" dirty="0" smtClean="0"/>
              <a:t> mejorado mucho su gastronomía y siguen capacitándose</a:t>
            </a:r>
          </a:p>
          <a:p>
            <a:r>
              <a:rPr lang="es-ES" baseline="0" dirty="0" smtClean="0"/>
              <a:t>Los </a:t>
            </a:r>
            <a:r>
              <a:rPr lang="es-ES" baseline="0" dirty="0" err="1" smtClean="0"/>
              <a:t>Conchaguita</a:t>
            </a:r>
            <a:r>
              <a:rPr lang="es-ES" baseline="0" dirty="0" smtClean="0"/>
              <a:t> han demostrado ser capaces de atender grupos y han creado un paquete de aventura que incluye campamento y que ha sido bien reconocido tanto por los técnicos de </a:t>
            </a:r>
            <a:r>
              <a:rPr lang="es-ES" baseline="0" dirty="0" err="1" smtClean="0"/>
              <a:t>corsatur</a:t>
            </a:r>
            <a:r>
              <a:rPr lang="es-ES" baseline="0" dirty="0" smtClean="0"/>
              <a:t> como por la prensa y los pocos turistas que han llegado.</a:t>
            </a:r>
          </a:p>
          <a:p>
            <a:r>
              <a:rPr lang="es-ES" baseline="0" dirty="0" smtClean="0"/>
              <a:t>El </a:t>
            </a:r>
            <a:r>
              <a:rPr lang="es-ES" baseline="0" dirty="0" err="1" smtClean="0"/>
              <a:t>Comié</a:t>
            </a:r>
            <a:r>
              <a:rPr lang="es-ES" baseline="0" dirty="0" smtClean="0"/>
              <a:t> de </a:t>
            </a:r>
            <a:r>
              <a:rPr lang="es-ES" baseline="0" dirty="0" err="1" smtClean="0"/>
              <a:t>Meanguera</a:t>
            </a:r>
            <a:r>
              <a:rPr lang="es-ES" baseline="0" dirty="0" smtClean="0"/>
              <a:t> se ha organizado y ha creado nueva gastronomía y artesanías, han pintado su pueblo para dar un mejor impacto de llegada y ahora están más atentos a la recepción de </a:t>
            </a:r>
            <a:r>
              <a:rPr lang="es-ES" baseline="0" dirty="0" err="1" smtClean="0"/>
              <a:t>lso</a:t>
            </a:r>
            <a:r>
              <a:rPr lang="es-ES" baseline="0" dirty="0" smtClean="0"/>
              <a:t> visitantes.</a:t>
            </a:r>
          </a:p>
          <a:p>
            <a:r>
              <a:rPr lang="es-ES" baseline="0" dirty="0" smtClean="0"/>
              <a:t>En Zacatillo han mejorado su menú e incorporado actividades de playa a su oferta. </a:t>
            </a:r>
          </a:p>
          <a:p>
            <a:r>
              <a:rPr lang="es-ES" baseline="0" dirty="0" smtClean="0"/>
              <a:t>En </a:t>
            </a:r>
            <a:r>
              <a:rPr lang="es-ES" baseline="0" dirty="0" err="1" smtClean="0"/>
              <a:t>Conchagua</a:t>
            </a:r>
            <a:r>
              <a:rPr lang="es-ES" baseline="0" dirty="0" smtClean="0"/>
              <a:t> se ha hecho un </a:t>
            </a:r>
            <a:r>
              <a:rPr lang="es-ES" baseline="0" dirty="0" err="1" smtClean="0"/>
              <a:t>city</a:t>
            </a:r>
            <a:r>
              <a:rPr lang="es-ES" baseline="0" dirty="0" smtClean="0"/>
              <a:t> tour y se ha controlado el amperaje sonoro que comenzaba a ser un problema</a:t>
            </a:r>
          </a:p>
          <a:p>
            <a:r>
              <a:rPr lang="es-ES" baseline="0" dirty="0" smtClean="0"/>
              <a:t>En el volcán tenemos una nueva oferta de tour...</a:t>
            </a:r>
          </a:p>
          <a:p>
            <a:r>
              <a:rPr lang="es-ES" baseline="0" dirty="0" smtClean="0"/>
              <a:t>Los guías, pescadores se han capacitado y mejorado sus servicios.</a:t>
            </a:r>
          </a:p>
          <a:p>
            <a:pPr marL="0" marR="0" indent="0" algn="l" defTabSz="457200" rtl="0" eaLnBrk="1" fontAlgn="auto" latinLnBrk="0" hangingPunct="1">
              <a:lnSpc>
                <a:spcPct val="100000"/>
              </a:lnSpc>
              <a:spcBef>
                <a:spcPts val="0"/>
              </a:spcBef>
              <a:spcAft>
                <a:spcPts val="0"/>
              </a:spcAft>
              <a:buClrTx/>
              <a:buSzTx/>
              <a:buFontTx/>
              <a:buNone/>
              <a:tabLst/>
              <a:defRPr/>
            </a:pPr>
            <a:r>
              <a:rPr lang="es-ES" baseline="0" dirty="0" smtClean="0"/>
              <a:t>Aquí en la Unión, como centro de distribución, estamos organizando mejor los recorridos</a:t>
            </a:r>
          </a:p>
          <a:p>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7</a:t>
            </a:fld>
            <a:endParaRPr lang="es-ES"/>
          </a:p>
        </p:txBody>
      </p:sp>
    </p:spTree>
    <p:extLst>
      <p:ext uri="{BB962C8B-B14F-4D97-AF65-F5344CB8AC3E}">
        <p14:creationId xmlns:p14="http://schemas.microsoft.com/office/powerpoint/2010/main" val="307139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8</a:t>
            </a:fld>
            <a:endParaRPr lang="es-ES"/>
          </a:p>
        </p:txBody>
      </p:sp>
    </p:spTree>
    <p:extLst>
      <p:ext uri="{BB962C8B-B14F-4D97-AF65-F5344CB8AC3E}">
        <p14:creationId xmlns:p14="http://schemas.microsoft.com/office/powerpoint/2010/main" val="834523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 han hecho campañas de limpieza (basura, pintado de pueblos, </a:t>
            </a:r>
            <a:r>
              <a:rPr lang="es-ES" dirty="0" err="1" smtClean="0"/>
              <a:t>jardinizado</a:t>
            </a:r>
            <a:r>
              <a:rPr lang="es-ES" dirty="0" smtClean="0"/>
              <a:t>, </a:t>
            </a:r>
            <a:r>
              <a:rPr lang="es-ES" dirty="0" err="1" smtClean="0"/>
              <a:t>etc</a:t>
            </a:r>
            <a:r>
              <a:rPr lang="es-ES" dirty="0" smtClean="0"/>
              <a:t>)</a:t>
            </a:r>
            <a:endParaRPr lang="es-ES" dirty="0"/>
          </a:p>
        </p:txBody>
      </p:sp>
      <p:sp>
        <p:nvSpPr>
          <p:cNvPr id="4" name="Marcador de número de diapositiva 3"/>
          <p:cNvSpPr>
            <a:spLocks noGrp="1"/>
          </p:cNvSpPr>
          <p:nvPr>
            <p:ph type="sldNum" sz="quarter" idx="10"/>
          </p:nvPr>
        </p:nvSpPr>
        <p:spPr/>
        <p:txBody>
          <a:bodyPr/>
          <a:lstStyle/>
          <a:p>
            <a:fld id="{D4EFA27C-9FDA-B046-ABC8-CEFE3682E975}" type="slidenum">
              <a:rPr lang="es-ES" smtClean="0"/>
              <a:t>10</a:t>
            </a:fld>
            <a:endParaRPr lang="es-ES"/>
          </a:p>
        </p:txBody>
      </p:sp>
    </p:spTree>
    <p:extLst>
      <p:ext uri="{BB962C8B-B14F-4D97-AF65-F5344CB8AC3E}">
        <p14:creationId xmlns:p14="http://schemas.microsoft.com/office/powerpoint/2010/main" val="201457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3D833D55-5479-7C48-BB81-08A0DAF13C51}" type="datetimeFigureOut">
              <a:rPr lang="es-ES" smtClean="0"/>
              <a:t>6/20/15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91146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D833D55-5479-7C48-BB81-08A0DAF13C51}" type="datetimeFigureOut">
              <a:rPr lang="es-ES" smtClean="0"/>
              <a:t>6/20/15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44148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D833D55-5479-7C48-BB81-08A0DAF13C51}" type="datetimeFigureOut">
              <a:rPr lang="es-ES" smtClean="0"/>
              <a:t>6/20/15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1487795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D833D55-5479-7C48-BB81-08A0DAF13C51}" type="datetimeFigureOut">
              <a:rPr lang="es-ES" smtClean="0"/>
              <a:t>6/20/15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117465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3D833D55-5479-7C48-BB81-08A0DAF13C51}" type="datetimeFigureOut">
              <a:rPr lang="es-ES" smtClean="0"/>
              <a:t>6/20/15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218533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3D833D55-5479-7C48-BB81-08A0DAF13C51}" type="datetimeFigureOut">
              <a:rPr lang="es-ES" smtClean="0"/>
              <a:t>6/20/15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1215134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3D833D55-5479-7C48-BB81-08A0DAF13C51}" type="datetimeFigureOut">
              <a:rPr lang="es-ES" smtClean="0"/>
              <a:t>6/20/15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3202492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3D833D55-5479-7C48-BB81-08A0DAF13C51}" type="datetimeFigureOut">
              <a:rPr lang="es-ES" smtClean="0"/>
              <a:t>6/20/15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177838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D833D55-5479-7C48-BB81-08A0DAF13C51}" type="datetimeFigureOut">
              <a:rPr lang="es-ES" smtClean="0"/>
              <a:t>6/20/15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252500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D833D55-5479-7C48-BB81-08A0DAF13C51}" type="datetimeFigureOut">
              <a:rPr lang="es-ES" smtClean="0"/>
              <a:t>6/20/15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2843004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D833D55-5479-7C48-BB81-08A0DAF13C51}" type="datetimeFigureOut">
              <a:rPr lang="es-ES" smtClean="0"/>
              <a:t>6/20/15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17CAE4A-36DB-E14A-9208-0BD8D4C532BD}" type="slidenum">
              <a:rPr lang="es-ES" smtClean="0"/>
              <a:t>‹Nr.›</a:t>
            </a:fld>
            <a:endParaRPr lang="es-ES"/>
          </a:p>
        </p:txBody>
      </p:sp>
    </p:spTree>
    <p:extLst>
      <p:ext uri="{BB962C8B-B14F-4D97-AF65-F5344CB8AC3E}">
        <p14:creationId xmlns:p14="http://schemas.microsoft.com/office/powerpoint/2010/main" val="2358821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33D55-5479-7C48-BB81-08A0DAF13C51}" type="datetimeFigureOut">
              <a:rPr lang="es-ES" smtClean="0"/>
              <a:t>6/20/15</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CAE4A-36DB-E14A-9208-0BD8D4C532BD}" type="slidenum">
              <a:rPr lang="es-ES" smtClean="0"/>
              <a:t>‹Nr.›</a:t>
            </a:fld>
            <a:endParaRPr lang="es-ES"/>
          </a:p>
        </p:txBody>
      </p:sp>
    </p:spTree>
    <p:extLst>
      <p:ext uri="{BB962C8B-B14F-4D97-AF65-F5344CB8AC3E}">
        <p14:creationId xmlns:p14="http://schemas.microsoft.com/office/powerpoint/2010/main" val="86578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pn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9.jpeg"/><Relationship Id="rId5" Type="http://schemas.openxmlformats.org/officeDocument/2006/relationships/image" Target="../media/image70.png"/><Relationship Id="rId6" Type="http://schemas.openxmlformats.org/officeDocument/2006/relationships/image" Target="../media/image6.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8.jpeg"/><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oleObject" Target="???" TargetMode="External"/><Relationship Id="rId8" Type="http://schemas.openxmlformats.org/officeDocument/2006/relationships/image" Target="../media/image16.png"/><Relationship Id="rId9" Type="http://schemas.openxmlformats.org/officeDocument/2006/relationships/image" Target="../media/image20.jpeg"/><Relationship Id="rId10" Type="http://schemas.openxmlformats.org/officeDocument/2006/relationships/image" Target="../media/image21.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jpeg"/><Relationship Id="rId13" Type="http://schemas.openxmlformats.org/officeDocument/2006/relationships/image" Target="../media/image30.jpe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oleObject" Target="???" TargetMode="External"/><Relationship Id="rId7" Type="http://schemas.openxmlformats.org/officeDocument/2006/relationships/image" Target="../media/image22.pn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37.jpeg"/><Relationship Id="rId11"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16468" y="2191998"/>
            <a:ext cx="4111978" cy="2803336"/>
          </a:xfrm>
        </p:spPr>
        <p:txBody>
          <a:bodyPr/>
          <a:lstStyle/>
          <a:p>
            <a:r>
              <a:rPr lang="es-ES" dirty="0" smtClean="0"/>
              <a:t>Proyecto Tours Islas</a:t>
            </a:r>
            <a:endParaRPr lang="es-ES" dirty="0"/>
          </a:p>
        </p:txBody>
      </p:sp>
      <p:pic>
        <p:nvPicPr>
          <p:cNvPr id="6" name="Imagen 5"/>
          <p:cNvPicPr>
            <a:picLocks noChangeAspect="1"/>
          </p:cNvPicPr>
          <p:nvPr/>
        </p:nvPicPr>
        <p:blipFill>
          <a:blip r:embed="rId3"/>
          <a:stretch>
            <a:fillRect/>
          </a:stretch>
        </p:blipFill>
        <p:spPr>
          <a:xfrm>
            <a:off x="4346226" y="381000"/>
            <a:ext cx="4572000" cy="6096000"/>
          </a:xfrm>
          <a:prstGeom prst="rect">
            <a:avLst/>
          </a:prstGeom>
        </p:spPr>
      </p:pic>
      <p:pic>
        <p:nvPicPr>
          <p:cNvPr id="7" name="Imagen 6" descr="Ministerio de Turism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7136" y="1183739"/>
            <a:ext cx="2070566" cy="1294981"/>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2524" y="1141935"/>
            <a:ext cx="1965922" cy="1608139"/>
          </a:xfrm>
          <a:prstGeom prst="rect">
            <a:avLst/>
          </a:prstGeom>
        </p:spPr>
      </p:pic>
      <p:pic>
        <p:nvPicPr>
          <p:cNvPr id="9" name="Imagen 8" descr="JICA[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3237" y="4445001"/>
            <a:ext cx="1318574" cy="1100666"/>
          </a:xfrm>
          <a:prstGeom prst="rect">
            <a:avLst/>
          </a:prstGeom>
        </p:spPr>
      </p:pic>
    </p:spTree>
    <p:extLst>
      <p:ext uri="{BB962C8B-B14F-4D97-AF65-F5344CB8AC3E}">
        <p14:creationId xmlns:p14="http://schemas.microsoft.com/office/powerpoint/2010/main" val="12845345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3600" b="1" dirty="0" smtClean="0"/>
              <a:t>Logros: Hemos hecho campañas de limpieza en las playas y los pueblos</a:t>
            </a:r>
            <a:endParaRPr lang="es-ES" sz="3600" b="1" dirty="0"/>
          </a:p>
        </p:txBody>
      </p:sp>
      <p:pic>
        <p:nvPicPr>
          <p:cNvPr id="4" name="Imagen 3" descr="IMG_133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2562" y="1413283"/>
            <a:ext cx="7276117" cy="4850746"/>
          </a:xfrm>
          <a:prstGeom prst="rect">
            <a:avLst/>
          </a:prstGeom>
        </p:spPr>
      </p:pic>
    </p:spTree>
    <p:extLst>
      <p:ext uri="{BB962C8B-B14F-4D97-AF65-F5344CB8AC3E}">
        <p14:creationId xmlns:p14="http://schemas.microsoft.com/office/powerpoint/2010/main" val="15409483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25437"/>
            <a:ext cx="8229600" cy="1143000"/>
          </a:xfrm>
        </p:spPr>
        <p:txBody>
          <a:bodyPr>
            <a:noAutofit/>
          </a:bodyPr>
          <a:lstStyle/>
          <a:p>
            <a:r>
              <a:rPr lang="es-ES" sz="3600" b="1" dirty="0" smtClean="0"/>
              <a:t>Logros: hemos hecho folletos y promociones para promover El Golfo en diferentes mercados</a:t>
            </a:r>
            <a:endParaRPr lang="es-ES" sz="3600" b="1" dirty="0"/>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667" y="2030324"/>
            <a:ext cx="3297509" cy="2236878"/>
          </a:xfrm>
          <a:prstGeom prst="rect">
            <a:avLst/>
          </a:prstGeom>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1534" y="1980202"/>
            <a:ext cx="2286531" cy="1642540"/>
          </a:xfrm>
          <a:prstGeom prst="rect">
            <a:avLst/>
          </a:prstGeom>
        </p:spPr>
      </p:pic>
      <p:pic>
        <p:nvPicPr>
          <p:cNvPr id="5" name="Imagen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9744" y="3980699"/>
            <a:ext cx="3637056" cy="2563061"/>
          </a:xfrm>
          <a:prstGeom prst="rect">
            <a:avLst/>
          </a:prstGeom>
        </p:spPr>
      </p:pic>
    </p:spTree>
    <p:extLst>
      <p:ext uri="{BB962C8B-B14F-4D97-AF65-F5344CB8AC3E}">
        <p14:creationId xmlns:p14="http://schemas.microsoft.com/office/powerpoint/2010/main" val="5168239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APITULO V (dragge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9368" y="732765"/>
            <a:ext cx="8495691" cy="6564852"/>
          </a:xfrm>
          <a:prstGeom prst="rect">
            <a:avLst/>
          </a:prstGeom>
        </p:spPr>
      </p:pic>
      <p:sp>
        <p:nvSpPr>
          <p:cNvPr id="15" name="Título 1"/>
          <p:cNvSpPr>
            <a:spLocks noGrp="1"/>
          </p:cNvSpPr>
          <p:nvPr>
            <p:ph type="title"/>
          </p:nvPr>
        </p:nvSpPr>
        <p:spPr>
          <a:xfrm>
            <a:off x="-1" y="96452"/>
            <a:ext cx="8875059" cy="1655331"/>
          </a:xfrm>
          <a:solidFill>
            <a:schemeClr val="bg1"/>
          </a:solidFill>
        </p:spPr>
        <p:txBody>
          <a:bodyPr>
            <a:noAutofit/>
          </a:bodyPr>
          <a:lstStyle/>
          <a:p>
            <a:pPr algn="l"/>
            <a:r>
              <a:rPr lang="es-ES" sz="3200" b="1" dirty="0" smtClean="0"/>
              <a:t>Logros al 2012: CORSATUR está trabajando en las </a:t>
            </a:r>
            <a:r>
              <a:rPr lang="es-ES" sz="3200" b="1" u="sng" dirty="0" smtClean="0"/>
              <a:t>carpetas</a:t>
            </a:r>
            <a:r>
              <a:rPr lang="es-ES" sz="3200" b="1" dirty="0" smtClean="0"/>
              <a:t> de 3 muelles: Zacatillo, Chiquirín y </a:t>
            </a:r>
            <a:r>
              <a:rPr lang="es-ES" sz="3200" b="1" dirty="0" err="1" smtClean="0"/>
              <a:t>Conchagüita</a:t>
            </a:r>
            <a:endParaRPr lang="es-ES" sz="3200" b="1" dirty="0"/>
          </a:p>
        </p:txBody>
      </p:sp>
      <p:pic>
        <p:nvPicPr>
          <p:cNvPr id="14" name="Imagen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8160" y="1140790"/>
            <a:ext cx="2991642" cy="1855916"/>
          </a:xfrm>
          <a:prstGeom prst="rect">
            <a:avLst/>
          </a:prstGeom>
        </p:spPr>
      </p:pic>
      <p:pic>
        <p:nvPicPr>
          <p:cNvPr id="16" name="Imagen 15" descr="Ministerio de Turism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5030" y="5014628"/>
            <a:ext cx="781900" cy="489019"/>
          </a:xfrm>
          <a:prstGeom prst="rect">
            <a:avLst/>
          </a:prstGeom>
          <a:ln>
            <a:solidFill>
              <a:srgbClr val="FF6600"/>
            </a:solidFill>
          </a:ln>
        </p:spPr>
      </p:pic>
    </p:spTree>
    <p:extLst>
      <p:ext uri="{BB962C8B-B14F-4D97-AF65-F5344CB8AC3E}">
        <p14:creationId xmlns:p14="http://schemas.microsoft.com/office/powerpoint/2010/main" val="31349685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3200" b="1" dirty="0" smtClean="0"/>
              <a:t>Hemos traído diez viajes de familiarización de medios de comunicación, operadores y funcionarios</a:t>
            </a:r>
            <a:endParaRPr lang="es-ES" sz="3200" b="1" dirty="0"/>
          </a:p>
        </p:txBody>
      </p:sp>
      <p:pic>
        <p:nvPicPr>
          <p:cNvPr id="8" name="Imagen 7" descr="IMG_135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8003" y="1646692"/>
            <a:ext cx="4013200" cy="2675467"/>
          </a:xfrm>
          <a:prstGeom prst="rect">
            <a:avLst/>
          </a:prstGeom>
        </p:spPr>
      </p:pic>
      <p:pic>
        <p:nvPicPr>
          <p:cNvPr id="9" name="Imagen 8" descr="IMG_131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196" y="4728559"/>
            <a:ext cx="2842937" cy="1895291"/>
          </a:xfrm>
          <a:prstGeom prst="rect">
            <a:avLst/>
          </a:prstGeom>
        </p:spPr>
      </p:pic>
      <p:pic>
        <p:nvPicPr>
          <p:cNvPr id="10" name="Imagen 9" descr="IMG_168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7067" y="4728559"/>
            <a:ext cx="2556933" cy="1704622"/>
          </a:xfrm>
          <a:prstGeom prst="rect">
            <a:avLst/>
          </a:prstGeom>
        </p:spPr>
      </p:pic>
      <p:pic>
        <p:nvPicPr>
          <p:cNvPr id="11" name="Imagen 10" descr="IMG_188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90129" y="4728559"/>
            <a:ext cx="2842937" cy="1895291"/>
          </a:xfrm>
          <a:prstGeom prst="rect">
            <a:avLst/>
          </a:prstGeom>
        </p:spPr>
      </p:pic>
      <p:pic>
        <p:nvPicPr>
          <p:cNvPr id="12" name="Imagen 11" descr="IMG_1897.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60533" y="1851377"/>
            <a:ext cx="3183467" cy="2122311"/>
          </a:xfrm>
          <a:prstGeom prst="rect">
            <a:avLst/>
          </a:prstGeom>
        </p:spPr>
      </p:pic>
    </p:spTree>
    <p:extLst>
      <p:ext uri="{BB962C8B-B14F-4D97-AF65-F5344CB8AC3E}">
        <p14:creationId xmlns:p14="http://schemas.microsoft.com/office/powerpoint/2010/main" val="14692871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3600" b="1" dirty="0" smtClean="0"/>
              <a:t>Logros principal: Hoy compartimos un destino </a:t>
            </a:r>
            <a:endParaRPr lang="es-ES" sz="3600" b="1" dirty="0"/>
          </a:p>
        </p:txBody>
      </p:sp>
      <p:pic>
        <p:nvPicPr>
          <p:cNvPr id="4" name="Imagen 3" descr="logo Golf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459" y="1417638"/>
            <a:ext cx="6739466" cy="2106217"/>
          </a:xfrm>
          <a:prstGeom prst="rect">
            <a:avLst/>
          </a:prstGeom>
        </p:spPr>
      </p:pic>
      <p:pic>
        <p:nvPicPr>
          <p:cNvPr id="5" name="Imagen 4" descr="IMG_133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8456" y="3877074"/>
            <a:ext cx="3840223" cy="2560149"/>
          </a:xfrm>
          <a:prstGeom prst="rect">
            <a:avLst/>
          </a:prstGeom>
        </p:spPr>
      </p:pic>
      <p:pic>
        <p:nvPicPr>
          <p:cNvPr id="3" name="Imagen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1208" y="3307584"/>
            <a:ext cx="3298441" cy="2511200"/>
          </a:xfrm>
          <a:prstGeom prst="rect">
            <a:avLst/>
          </a:prstGeom>
        </p:spPr>
      </p:pic>
    </p:spTree>
    <p:extLst>
      <p:ext uri="{BB962C8B-B14F-4D97-AF65-F5344CB8AC3E}">
        <p14:creationId xmlns:p14="http://schemas.microsoft.com/office/powerpoint/2010/main" val="7728679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smtClean="0"/>
              <a:t>Resultados: Más de 100 familias beneficiadas</a:t>
            </a:r>
            <a:endParaRPr lang="es-ES" b="1" dirty="0"/>
          </a:p>
        </p:txBody>
      </p:sp>
      <p:pic>
        <p:nvPicPr>
          <p:cNvPr id="3" name="Picture 12"/>
          <p:cNvPicPr>
            <a:picLocks noChangeAspect="1" noChangeArrowheads="1"/>
          </p:cNvPicPr>
          <p:nvPr/>
        </p:nvPicPr>
        <p:blipFill>
          <a:blip r:embed="rId2"/>
          <a:srcRect/>
          <a:stretch>
            <a:fillRect/>
          </a:stretch>
        </p:blipFill>
        <p:spPr bwMode="auto">
          <a:xfrm>
            <a:off x="691170" y="1752600"/>
            <a:ext cx="3196707" cy="2397530"/>
          </a:xfrm>
          <a:prstGeom prst="rect">
            <a:avLst/>
          </a:prstGeom>
          <a:noFill/>
          <a:ln w="9525">
            <a:noFill/>
            <a:miter lim="800000"/>
            <a:headEnd/>
            <a:tailEnd/>
          </a:ln>
          <a:effectLst/>
        </p:spPr>
      </p:pic>
      <p:pic>
        <p:nvPicPr>
          <p:cNvPr id="4" name="Picture 7"/>
          <p:cNvPicPr>
            <a:picLocks noChangeAspect="1"/>
          </p:cNvPicPr>
          <p:nvPr/>
        </p:nvPicPr>
        <p:blipFill>
          <a:blip r:embed="rId3"/>
          <a:stretch>
            <a:fillRect/>
          </a:stretch>
        </p:blipFill>
        <p:spPr>
          <a:xfrm>
            <a:off x="4097871" y="3810248"/>
            <a:ext cx="4588929" cy="2669521"/>
          </a:xfrm>
          <a:prstGeom prst="rect">
            <a:avLst/>
          </a:prstGeom>
        </p:spPr>
      </p:pic>
      <p:pic>
        <p:nvPicPr>
          <p:cNvPr id="5" name="Picture 3"/>
          <p:cNvPicPr>
            <a:picLocks noGrp="1" noChangeAspect="1" noChangeArrowheads="1"/>
          </p:cNvPicPr>
          <p:nvPr>
            <p:ph idx="4294967295"/>
          </p:nvPr>
        </p:nvPicPr>
        <p:blipFill>
          <a:blip r:embed="rId4" cstate="email">
            <a:extLst>
              <a:ext uri="{28A0092B-C50C-407E-A947-70E740481C1C}">
                <a14:useLocalDpi xmlns:a14="http://schemas.microsoft.com/office/drawing/2010/main"/>
              </a:ext>
            </a:extLst>
          </a:blip>
          <a:srcRect/>
          <a:stretch>
            <a:fillRect/>
          </a:stretch>
        </p:blipFill>
        <p:spPr bwMode="auto">
          <a:xfrm>
            <a:off x="691170" y="4521206"/>
            <a:ext cx="2516552" cy="1721877"/>
          </a:xfrm>
          <a:prstGeom prst="rect">
            <a:avLst/>
          </a:prstGeom>
          <a:noFill/>
          <a:ln w="9525">
            <a:noFill/>
            <a:miter lim="800000"/>
            <a:headEnd/>
            <a:tailEnd/>
          </a:ln>
          <a:effectLst/>
        </p:spPr>
      </p:pic>
      <p:pic>
        <p:nvPicPr>
          <p:cNvPr id="6" name="Marcador de contenido 19"/>
          <p:cNvPicPr>
            <a:picLocks noGrp="1" noChangeAspect="1"/>
          </p:cNvPicPr>
          <p:nvPr>
            <p:ph idx="4294967295"/>
          </p:nvPr>
        </p:nvPicPr>
        <p:blipFill>
          <a:blip r:embed="rId5" cstate="email">
            <a:extLst>
              <a:ext uri="{28A0092B-C50C-407E-A947-70E740481C1C}">
                <a14:useLocalDpi xmlns:a14="http://schemas.microsoft.com/office/drawing/2010/main"/>
              </a:ext>
            </a:extLst>
          </a:blip>
          <a:srcRect/>
          <a:stretch>
            <a:fillRect/>
          </a:stretch>
        </p:blipFill>
        <p:spPr>
          <a:xfrm>
            <a:off x="4751270" y="1752600"/>
            <a:ext cx="2867985" cy="1962335"/>
          </a:xfrm>
          <a:prstGeom prst="rect">
            <a:avLst/>
          </a:prstGeom>
        </p:spPr>
      </p:pic>
    </p:spTree>
    <p:extLst>
      <p:ext uri="{BB962C8B-B14F-4D97-AF65-F5344CB8AC3E}">
        <p14:creationId xmlns:p14="http://schemas.microsoft.com/office/powerpoint/2010/main" val="37839337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smtClean="0"/>
              <a:t>Resultados: Aumento de turistas 2012</a:t>
            </a:r>
            <a:endParaRPr lang="es-ES" b="1" dirty="0"/>
          </a:p>
        </p:txBody>
      </p:sp>
      <p:pic>
        <p:nvPicPr>
          <p:cNvPr id="5" name="Imagen 4" descr="IMG_220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3529" y="2077577"/>
            <a:ext cx="2743200" cy="1828800"/>
          </a:xfrm>
          <a:prstGeom prst="rect">
            <a:avLst/>
          </a:prstGeom>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7600" y="2369722"/>
            <a:ext cx="3039838" cy="2034472"/>
          </a:xfrm>
          <a:prstGeom prst="rect">
            <a:avLst/>
          </a:prstGeom>
        </p:spPr>
      </p:pic>
      <p:sp>
        <p:nvSpPr>
          <p:cNvPr id="7" name="Rectángulo 6"/>
          <p:cNvSpPr/>
          <p:nvPr/>
        </p:nvSpPr>
        <p:spPr>
          <a:xfrm>
            <a:off x="457200" y="1169394"/>
            <a:ext cx="8229600" cy="1200328"/>
          </a:xfrm>
          <a:prstGeom prst="rect">
            <a:avLst/>
          </a:prstGeom>
        </p:spPr>
        <p:txBody>
          <a:bodyPr wrap="square">
            <a:spAutoFit/>
          </a:bodyPr>
          <a:lstStyle/>
          <a:p>
            <a:pPr>
              <a:spcAft>
                <a:spcPts val="0"/>
              </a:spcAft>
            </a:pPr>
            <a:r>
              <a:rPr lang="es-ES" sz="2400" b="1" kern="0" dirty="0">
                <a:solidFill>
                  <a:schemeClr val="accent1"/>
                </a:solidFill>
                <a:latin typeface="Calibri" pitchFamily="34" charset="0"/>
                <a:ea typeface="ＭＳ Ｐ明朝"/>
                <a:cs typeface="Calibri" pitchFamily="34" charset="0"/>
              </a:rPr>
              <a:t>En las islas del Golfo </a:t>
            </a:r>
            <a:r>
              <a:rPr lang="es-ES" sz="2400" kern="0" dirty="0">
                <a:latin typeface="Calibri" pitchFamily="34" charset="0"/>
                <a:ea typeface="ＭＳ Ｐ明朝"/>
                <a:cs typeface="Calibri" pitchFamily="34" charset="0"/>
              </a:rPr>
              <a:t>se recibieron unos 300 </a:t>
            </a:r>
            <a:r>
              <a:rPr lang="es-ES" sz="2400" kern="0" dirty="0" err="1">
                <a:latin typeface="Calibri" pitchFamily="34" charset="0"/>
                <a:ea typeface="ＭＳ Ｐ明朝"/>
                <a:cs typeface="Calibri" pitchFamily="34" charset="0"/>
              </a:rPr>
              <a:t>pax</a:t>
            </a:r>
            <a:r>
              <a:rPr lang="es-ES" sz="2400" kern="0" dirty="0">
                <a:latin typeface="Calibri" pitchFamily="34" charset="0"/>
                <a:ea typeface="ＭＳ Ｐ明朝"/>
                <a:cs typeface="Calibri" pitchFamily="34" charset="0"/>
              </a:rPr>
              <a:t> en 2009. Para 2012 se recibieron 3,000 aprox. y para 2013 se espera que se recibirán más de 4,000 </a:t>
            </a:r>
            <a:r>
              <a:rPr lang="es-ES" sz="2400" kern="0" dirty="0" err="1">
                <a:latin typeface="Calibri" pitchFamily="34" charset="0"/>
                <a:ea typeface="ＭＳ Ｐ明朝"/>
                <a:cs typeface="Calibri" pitchFamily="34" charset="0"/>
              </a:rPr>
              <a:t>pax</a:t>
            </a:r>
            <a:r>
              <a:rPr lang="es-ES" sz="2400" kern="0" dirty="0">
                <a:latin typeface="Calibri" pitchFamily="34" charset="0"/>
                <a:ea typeface="ＭＳ Ｐ明朝"/>
                <a:cs typeface="Calibri" pitchFamily="34" charset="0"/>
              </a:rPr>
              <a:t>.</a:t>
            </a:r>
            <a:endParaRPr lang="es-ES" sz="2400" kern="0" dirty="0">
              <a:latin typeface="Calibri" pitchFamily="34" charset="0"/>
              <a:ea typeface="ＭＳ Ｐ明朝"/>
              <a:cs typeface="Calibri" pitchFamily="34" charset="0"/>
            </a:endParaRPr>
          </a:p>
        </p:txBody>
      </p:sp>
      <p:pic>
        <p:nvPicPr>
          <p:cNvPr id="16" name="Imagen 15" descr="IMG_2136.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3801" y="3906377"/>
            <a:ext cx="2540000" cy="1693333"/>
          </a:xfrm>
          <a:prstGeom prst="rect">
            <a:avLst/>
          </a:prstGeom>
        </p:spPr>
      </p:pic>
      <p:pic>
        <p:nvPicPr>
          <p:cNvPr id="17" name="Imagen 16" descr="IMG_1046.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200" y="4555066"/>
            <a:ext cx="2997201" cy="1998134"/>
          </a:xfrm>
          <a:prstGeom prst="rect">
            <a:avLst/>
          </a:prstGeom>
        </p:spPr>
      </p:pic>
      <p:pic>
        <p:nvPicPr>
          <p:cNvPr id="18" name="Imagen 17"/>
          <p:cNvPicPr>
            <a:picLocks noChangeAspect="1"/>
          </p:cNvPicPr>
          <p:nvPr/>
        </p:nvPicPr>
        <p:blipFill>
          <a:blip r:embed="rId7"/>
          <a:stretch>
            <a:fillRect/>
          </a:stretch>
        </p:blipFill>
        <p:spPr>
          <a:xfrm>
            <a:off x="6152603" y="4623259"/>
            <a:ext cx="2997200" cy="1998133"/>
          </a:xfrm>
          <a:prstGeom prst="rect">
            <a:avLst/>
          </a:prstGeom>
          <a:ln>
            <a:solidFill>
              <a:schemeClr val="bg2">
                <a:lumMod val="50000"/>
              </a:schemeClr>
            </a:solidFill>
          </a:ln>
        </p:spPr>
      </p:pic>
      <p:sp>
        <p:nvSpPr>
          <p:cNvPr id="19" name="Rectángulo 18"/>
          <p:cNvSpPr/>
          <p:nvPr/>
        </p:nvSpPr>
        <p:spPr>
          <a:xfrm>
            <a:off x="6930050" y="6621392"/>
            <a:ext cx="721153" cy="276999"/>
          </a:xfrm>
          <a:prstGeom prst="rect">
            <a:avLst/>
          </a:prstGeom>
        </p:spPr>
        <p:txBody>
          <a:bodyPr wrap="square">
            <a:spAutoFit/>
          </a:bodyPr>
          <a:lstStyle/>
          <a:p>
            <a:pPr algn="r">
              <a:spcAft>
                <a:spcPts val="0"/>
              </a:spcAft>
            </a:pPr>
            <a:r>
              <a:rPr lang="es-ES" sz="600" kern="0" dirty="0" smtClean="0">
                <a:latin typeface="Cochin"/>
                <a:ea typeface="ＭＳ Ｐ明朝"/>
                <a:cs typeface="Cochin"/>
              </a:rPr>
              <a:t>Principalmente nacionales</a:t>
            </a:r>
            <a:endParaRPr lang="es-ES" sz="600" kern="0" dirty="0">
              <a:latin typeface="Cochin"/>
              <a:ea typeface="ＭＳ Ｐ明朝"/>
              <a:cs typeface="Cochin"/>
            </a:endParaRPr>
          </a:p>
        </p:txBody>
      </p:sp>
      <p:sp>
        <p:nvSpPr>
          <p:cNvPr id="20" name="Rectángulo 19"/>
          <p:cNvSpPr/>
          <p:nvPr/>
        </p:nvSpPr>
        <p:spPr>
          <a:xfrm>
            <a:off x="8123853" y="6639915"/>
            <a:ext cx="687291" cy="276999"/>
          </a:xfrm>
          <a:prstGeom prst="rect">
            <a:avLst/>
          </a:prstGeom>
        </p:spPr>
        <p:txBody>
          <a:bodyPr wrap="square">
            <a:spAutoFit/>
          </a:bodyPr>
          <a:lstStyle/>
          <a:p>
            <a:pPr>
              <a:spcAft>
                <a:spcPts val="0"/>
              </a:spcAft>
            </a:pPr>
            <a:r>
              <a:rPr lang="es-ES" sz="600" kern="0" dirty="0" smtClean="0">
                <a:latin typeface="Cochin"/>
                <a:ea typeface="ＭＳ Ｐ明朝"/>
                <a:cs typeface="Cochin"/>
              </a:rPr>
              <a:t>Incremento     % extranjeros</a:t>
            </a:r>
            <a:endParaRPr lang="es-ES" sz="600" kern="0" dirty="0">
              <a:latin typeface="Cochin"/>
              <a:ea typeface="ＭＳ Ｐ明朝"/>
              <a:cs typeface="Cochin"/>
            </a:endParaRPr>
          </a:p>
        </p:txBody>
      </p:sp>
      <p:sp>
        <p:nvSpPr>
          <p:cNvPr id="21" name="Flecha derecha 20"/>
          <p:cNvSpPr/>
          <p:nvPr/>
        </p:nvSpPr>
        <p:spPr>
          <a:xfrm>
            <a:off x="7625808" y="6681754"/>
            <a:ext cx="514980" cy="138964"/>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588356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427789"/>
            <a:ext cx="8229600" cy="639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8000" b="1" dirty="0" smtClean="0"/>
              <a:t>¿Qué sigue? </a:t>
            </a:r>
          </a:p>
        </p:txBody>
      </p:sp>
      <p:pic>
        <p:nvPicPr>
          <p:cNvPr id="4" name="Imagen 3" descr="logo Golf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414" y="4261494"/>
            <a:ext cx="3482259" cy="1088275"/>
          </a:xfrm>
          <a:prstGeom prst="rect">
            <a:avLst/>
          </a:prstGeom>
        </p:spPr>
      </p:pic>
      <p:sp>
        <p:nvSpPr>
          <p:cNvPr id="5" name="Title 1"/>
          <p:cNvSpPr txBox="1">
            <a:spLocks/>
          </p:cNvSpPr>
          <p:nvPr/>
        </p:nvSpPr>
        <p:spPr>
          <a:xfrm>
            <a:off x="457200" y="3687856"/>
            <a:ext cx="3891130" cy="639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000" b="1" dirty="0" smtClean="0"/>
              <a:t>13 CDT = 1CDT</a:t>
            </a:r>
            <a:endParaRPr lang="es-ES" sz="4000" b="1" dirty="0"/>
          </a:p>
        </p:txBody>
      </p:sp>
      <p:sp>
        <p:nvSpPr>
          <p:cNvPr id="6" name="Title 1"/>
          <p:cNvSpPr txBox="1">
            <a:spLocks/>
          </p:cNvSpPr>
          <p:nvPr/>
        </p:nvSpPr>
        <p:spPr>
          <a:xfrm>
            <a:off x="4106337" y="3933299"/>
            <a:ext cx="1919699" cy="639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13800" b="1" dirty="0" smtClean="0"/>
              <a:t>+</a:t>
            </a:r>
            <a:endParaRPr lang="es-ES" sz="13800" b="1" dirty="0"/>
          </a:p>
        </p:txBody>
      </p:sp>
      <p:pic>
        <p:nvPicPr>
          <p:cNvPr id="8" name="Imagen 7" descr="Ministerio de Turism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57435" y="3442645"/>
            <a:ext cx="2070566" cy="1294981"/>
          </a:xfrm>
          <a:prstGeom prst="rect">
            <a:avLst/>
          </a:prstGeom>
        </p:spPr>
      </p:pic>
      <p:pic>
        <p:nvPicPr>
          <p:cNvPr id="10" name="Imagen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2079" y="4784723"/>
            <a:ext cx="1965922" cy="1608139"/>
          </a:xfrm>
          <a:prstGeom prst="rect">
            <a:avLst/>
          </a:prstGeom>
        </p:spPr>
      </p:pic>
      <p:pic>
        <p:nvPicPr>
          <p:cNvPr id="12" name="Imagen 11" descr="JICA[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90667" y="5349769"/>
            <a:ext cx="1318574" cy="1100666"/>
          </a:xfrm>
          <a:prstGeom prst="rect">
            <a:avLst/>
          </a:prstGeom>
        </p:spPr>
      </p:pic>
    </p:spTree>
    <p:extLst>
      <p:ext uri="{BB962C8B-B14F-4D97-AF65-F5344CB8AC3E}">
        <p14:creationId xmlns:p14="http://schemas.microsoft.com/office/powerpoint/2010/main" val="23409464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990600" y="1416050"/>
            <a:ext cx="6856575" cy="5119162"/>
          </a:xfrm>
          <a:prstGeom prst="rect">
            <a:avLst/>
          </a:prstGeom>
          <a:noFill/>
          <a:ln w="9525">
            <a:noFill/>
            <a:miter lim="800000"/>
            <a:headEnd/>
            <a:tailEnd/>
          </a:ln>
        </p:spPr>
      </p:pic>
      <p:sp>
        <p:nvSpPr>
          <p:cNvPr id="33795" name="TextBox 7"/>
          <p:cNvSpPr txBox="1">
            <a:spLocks noChangeArrowheads="1"/>
          </p:cNvSpPr>
          <p:nvPr/>
        </p:nvSpPr>
        <p:spPr bwMode="auto">
          <a:xfrm>
            <a:off x="7467600" y="5451475"/>
            <a:ext cx="1377950"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SUDAMERICA</a:t>
            </a:r>
          </a:p>
        </p:txBody>
      </p:sp>
      <p:cxnSp>
        <p:nvCxnSpPr>
          <p:cNvPr id="19" name="Curved Connector 18"/>
          <p:cNvCxnSpPr/>
          <p:nvPr/>
        </p:nvCxnSpPr>
        <p:spPr>
          <a:xfrm rot="16200000" flipH="1">
            <a:off x="602457" y="1869281"/>
            <a:ext cx="1727200" cy="1277937"/>
          </a:xfrm>
          <a:prstGeom prst="curvedConnector3">
            <a:avLst>
              <a:gd name="adj1" fmla="val 82176"/>
            </a:avLst>
          </a:prstGeom>
          <a:ln w="381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sp>
        <p:nvSpPr>
          <p:cNvPr id="33797" name="TextBox 22"/>
          <p:cNvSpPr txBox="1">
            <a:spLocks noChangeArrowheads="1"/>
          </p:cNvSpPr>
          <p:nvPr/>
        </p:nvSpPr>
        <p:spPr bwMode="auto">
          <a:xfrm>
            <a:off x="381000" y="1416050"/>
            <a:ext cx="892175"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MEXICO</a:t>
            </a:r>
          </a:p>
        </p:txBody>
      </p:sp>
      <p:cxnSp>
        <p:nvCxnSpPr>
          <p:cNvPr id="35" name="Curved Connector 34"/>
          <p:cNvCxnSpPr/>
          <p:nvPr/>
        </p:nvCxnSpPr>
        <p:spPr>
          <a:xfrm rot="5400000">
            <a:off x="1729582" y="2612231"/>
            <a:ext cx="1143000" cy="427037"/>
          </a:xfrm>
          <a:prstGeom prst="curvedConnector4">
            <a:avLst>
              <a:gd name="adj1" fmla="val 27408"/>
              <a:gd name="adj2" fmla="val 62301"/>
            </a:avLst>
          </a:prstGeom>
          <a:ln w="28575"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49" name="Curved Connector 48"/>
          <p:cNvCxnSpPr/>
          <p:nvPr/>
        </p:nvCxnSpPr>
        <p:spPr>
          <a:xfrm rot="5400000">
            <a:off x="2588419" y="2861469"/>
            <a:ext cx="22225" cy="896937"/>
          </a:xfrm>
          <a:prstGeom prst="curvedConnector4">
            <a:avLst>
              <a:gd name="adj1" fmla="val -1403652"/>
              <a:gd name="adj2" fmla="val 55804"/>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0" name="Curved Connector 53"/>
          <p:cNvCxnSpPr/>
          <p:nvPr/>
        </p:nvCxnSpPr>
        <p:spPr>
          <a:xfrm>
            <a:off x="3581400" y="4051300"/>
            <a:ext cx="428625" cy="314325"/>
          </a:xfrm>
          <a:prstGeom prst="curvedConnector4">
            <a:avLst>
              <a:gd name="adj1" fmla="val 4536"/>
              <a:gd name="adj2" fmla="val 27208"/>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4" name="Curved Connector 53"/>
          <p:cNvCxnSpPr/>
          <p:nvPr/>
        </p:nvCxnSpPr>
        <p:spPr>
          <a:xfrm rot="16200000" flipH="1">
            <a:off x="3984625" y="4460875"/>
            <a:ext cx="946150" cy="628650"/>
          </a:xfrm>
          <a:prstGeom prst="curvedConnector3">
            <a:avLst>
              <a:gd name="adj1" fmla="val 50000"/>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6" name="Curved Connector 53"/>
          <p:cNvCxnSpPr>
            <a:endCxn id="67" idx="3"/>
          </p:cNvCxnSpPr>
          <p:nvPr/>
        </p:nvCxnSpPr>
        <p:spPr>
          <a:xfrm>
            <a:off x="4876800" y="5226050"/>
            <a:ext cx="1724025" cy="434975"/>
          </a:xfrm>
          <a:prstGeom prst="curvedConnector4">
            <a:avLst>
              <a:gd name="adj1" fmla="val 38682"/>
              <a:gd name="adj2" fmla="val 152566"/>
            </a:avLst>
          </a:prstGeom>
          <a:ln w="12700" cmpd="sng">
            <a:solidFill>
              <a:srgbClr val="008000"/>
            </a:solidFill>
            <a:prstDash val="sysDash"/>
          </a:ln>
        </p:spPr>
        <p:style>
          <a:lnRef idx="2">
            <a:schemeClr val="accent1"/>
          </a:lnRef>
          <a:fillRef idx="0">
            <a:schemeClr val="accent1"/>
          </a:fillRef>
          <a:effectRef idx="1">
            <a:schemeClr val="accent1"/>
          </a:effectRef>
          <a:fontRef idx="minor">
            <a:schemeClr val="tx1"/>
          </a:fontRef>
        </p:style>
      </p:cxnSp>
      <p:sp>
        <p:nvSpPr>
          <p:cNvPr id="67" name="Oval 66"/>
          <p:cNvSpPr>
            <a:spLocks noChangeArrowheads="1"/>
          </p:cNvSpPr>
          <p:nvPr/>
        </p:nvSpPr>
        <p:spPr bwMode="auto">
          <a:xfrm>
            <a:off x="6583363" y="55308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804" name="TextBox 70"/>
          <p:cNvSpPr txBox="1">
            <a:spLocks noChangeArrowheads="1"/>
          </p:cNvSpPr>
          <p:nvPr/>
        </p:nvSpPr>
        <p:spPr bwMode="auto">
          <a:xfrm>
            <a:off x="3070225" y="955675"/>
            <a:ext cx="952500"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CANCUN</a:t>
            </a:r>
          </a:p>
        </p:txBody>
      </p:sp>
      <p:cxnSp>
        <p:nvCxnSpPr>
          <p:cNvPr id="34" name="Curved Connector 48"/>
          <p:cNvCxnSpPr>
            <a:stCxn id="65" idx="6"/>
          </p:cNvCxnSpPr>
          <p:nvPr/>
        </p:nvCxnSpPr>
        <p:spPr>
          <a:xfrm flipV="1">
            <a:off x="2743200" y="3222625"/>
            <a:ext cx="307975" cy="479425"/>
          </a:xfrm>
          <a:prstGeom prst="curvedConnector2">
            <a:avLst/>
          </a:prstGeom>
          <a:ln w="76200" cmpd="sng">
            <a:solidFill>
              <a:srgbClr val="0000FF"/>
            </a:solidFill>
            <a:prstDash val="solid"/>
          </a:ln>
        </p:spPr>
        <p:style>
          <a:lnRef idx="2">
            <a:schemeClr val="accent1"/>
          </a:lnRef>
          <a:fillRef idx="0">
            <a:schemeClr val="accent1"/>
          </a:fillRef>
          <a:effectRef idx="1">
            <a:schemeClr val="accent1"/>
          </a:effectRef>
          <a:fontRef idx="minor">
            <a:schemeClr val="tx1"/>
          </a:fontRef>
        </p:style>
      </p:cxnSp>
      <p:cxnSp>
        <p:nvCxnSpPr>
          <p:cNvPr id="37" name="Curved Connector 48"/>
          <p:cNvCxnSpPr/>
          <p:nvPr/>
        </p:nvCxnSpPr>
        <p:spPr>
          <a:xfrm rot="10800000" flipV="1">
            <a:off x="3065463" y="2711450"/>
            <a:ext cx="896937" cy="479425"/>
          </a:xfrm>
          <a:prstGeom prst="curvedConnector3">
            <a:avLst>
              <a:gd name="adj1" fmla="val 5000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0" name="Oval 39"/>
          <p:cNvSpPr>
            <a:spLocks noChangeArrowheads="1"/>
          </p:cNvSpPr>
          <p:nvPr/>
        </p:nvSpPr>
        <p:spPr bwMode="auto">
          <a:xfrm>
            <a:off x="3840163" y="26352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0" name="Oval 29"/>
          <p:cNvSpPr>
            <a:spLocks noChangeArrowheads="1"/>
          </p:cNvSpPr>
          <p:nvPr/>
        </p:nvSpPr>
        <p:spPr bwMode="auto">
          <a:xfrm>
            <a:off x="3001963" y="30924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 name="Oval 32"/>
          <p:cNvSpPr>
            <a:spLocks noChangeArrowheads="1"/>
          </p:cNvSpPr>
          <p:nvPr/>
        </p:nvSpPr>
        <p:spPr bwMode="auto">
          <a:xfrm>
            <a:off x="2087563" y="32448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9" name="Oval 38"/>
          <p:cNvSpPr>
            <a:spLocks noChangeArrowheads="1"/>
          </p:cNvSpPr>
          <p:nvPr/>
        </p:nvSpPr>
        <p:spPr bwMode="auto">
          <a:xfrm>
            <a:off x="3505200" y="3930650"/>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2" name="Oval 41"/>
          <p:cNvSpPr>
            <a:spLocks noChangeArrowheads="1"/>
          </p:cNvSpPr>
          <p:nvPr/>
        </p:nvSpPr>
        <p:spPr bwMode="auto">
          <a:xfrm>
            <a:off x="3992563" y="42354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4" name="Oval 43"/>
          <p:cNvSpPr>
            <a:spLocks noChangeArrowheads="1"/>
          </p:cNvSpPr>
          <p:nvPr/>
        </p:nvSpPr>
        <p:spPr bwMode="auto">
          <a:xfrm>
            <a:off x="4754563" y="51498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cxnSp>
        <p:nvCxnSpPr>
          <p:cNvPr id="45" name="Curved Connector 44"/>
          <p:cNvCxnSpPr/>
          <p:nvPr/>
        </p:nvCxnSpPr>
        <p:spPr>
          <a:xfrm rot="16200000" flipH="1">
            <a:off x="2947988" y="3409950"/>
            <a:ext cx="76200" cy="615950"/>
          </a:xfrm>
          <a:prstGeom prst="curvedConnector3">
            <a:avLst>
              <a:gd name="adj1" fmla="val 7067"/>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56" name="Block Arc 55"/>
          <p:cNvSpPr>
            <a:spLocks noChangeArrowheads="1"/>
          </p:cNvSpPr>
          <p:nvPr/>
        </p:nvSpPr>
        <p:spPr bwMode="auto">
          <a:xfrm rot="-7484203">
            <a:off x="3156744" y="3594894"/>
            <a:ext cx="441325" cy="496887"/>
          </a:xfrm>
          <a:custGeom>
            <a:avLst/>
            <a:gdLst>
              <a:gd name="T0" fmla="*/ 55165 w 441874"/>
              <a:gd name="T1" fmla="*/ 248444 h 495956"/>
              <a:gd name="T2" fmla="*/ 386160 w 441874"/>
              <a:gd name="T3" fmla="*/ 248444 h 495956"/>
              <a:gd name="T4" fmla="*/ 220663 w 441874"/>
              <a:gd name="T5" fmla="*/ 248444 h 495956"/>
              <a:gd name="T6" fmla="*/ 0 60000 65536"/>
              <a:gd name="T7" fmla="*/ 0 60000 65536"/>
              <a:gd name="T8" fmla="*/ 0 60000 65536"/>
              <a:gd name="T9" fmla="*/ 0 w 441874"/>
              <a:gd name="T10" fmla="*/ 0 h 495956"/>
              <a:gd name="T11" fmla="*/ 441874 w 441874"/>
              <a:gd name="T12" fmla="*/ 247978 h 495956"/>
            </a:gdLst>
            <a:ahLst/>
            <a:cxnLst>
              <a:cxn ang="T6">
                <a:pos x="T0" y="T1"/>
              </a:cxn>
              <a:cxn ang="T7">
                <a:pos x="T2" y="T3"/>
              </a:cxn>
              <a:cxn ang="T8">
                <a:pos x="T4" y="T5"/>
              </a:cxn>
            </a:cxnLst>
            <a:rect l="T9" t="T10" r="T11" b="T12"/>
            <a:pathLst>
              <a:path w="441874" h="495956">
                <a:moveTo>
                  <a:pt x="0" y="247978"/>
                </a:moveTo>
                <a:lnTo>
                  <a:pt x="0" y="247978"/>
                </a:lnTo>
                <a:cubicBezTo>
                  <a:pt x="0" y="111023"/>
                  <a:pt x="98916" y="0"/>
                  <a:pt x="220937" y="0"/>
                </a:cubicBezTo>
                <a:cubicBezTo>
                  <a:pt x="342957" y="0"/>
                  <a:pt x="441874" y="111023"/>
                  <a:pt x="441874" y="247978"/>
                </a:cubicBezTo>
                <a:lnTo>
                  <a:pt x="331406" y="247978"/>
                </a:lnTo>
                <a:cubicBezTo>
                  <a:pt x="331406" y="172033"/>
                  <a:pt x="281947" y="110468"/>
                  <a:pt x="220937" y="110468"/>
                </a:cubicBezTo>
                <a:cubicBezTo>
                  <a:pt x="159926" y="110468"/>
                  <a:pt x="110468" y="172033"/>
                  <a:pt x="110468" y="247978"/>
                </a:cubicBezTo>
                <a:close/>
              </a:path>
            </a:pathLst>
          </a:custGeom>
          <a:solidFill>
            <a:srgbClr val="0000FF"/>
          </a:solidFill>
          <a:ln w="12700">
            <a:solidFill>
              <a:srgbClr val="0000FF"/>
            </a:solidFill>
            <a:miter lim="800000"/>
            <a:headEnd/>
            <a:tailEnd/>
          </a:ln>
          <a:effectLst>
            <a:outerShdw blurRad="63500" dist="25400" dir="6599969" sx="100999" sy="100999" rotWithShape="0">
              <a:srgbClr val="808080">
                <a:alpha val="75000"/>
              </a:srgbClr>
            </a:outerShdw>
          </a:effectLst>
        </p:spPr>
        <p:txBody>
          <a:bodyPr anchor="ctr">
            <a:prstTxWarp prst="textNoShape">
              <a:avLst/>
            </a:prstTxWarp>
          </a:bodyPr>
          <a:lstStyle/>
          <a:p>
            <a:pPr>
              <a:defRPr/>
            </a:pPr>
            <a:endParaRPr lang="es-ES">
              <a:ea typeface="ＭＳ Ｐゴシック" pitchFamily="50" charset="-128"/>
              <a:cs typeface="ＭＳ Ｐゴシック" pitchFamily="50" charset="-128"/>
            </a:endParaRPr>
          </a:p>
        </p:txBody>
      </p:sp>
      <p:sp>
        <p:nvSpPr>
          <p:cNvPr id="33822" name="TextBox 60"/>
          <p:cNvSpPr txBox="1">
            <a:spLocks noChangeArrowheads="1"/>
          </p:cNvSpPr>
          <p:nvPr/>
        </p:nvSpPr>
        <p:spPr bwMode="auto">
          <a:xfrm>
            <a:off x="1600200" y="3854450"/>
            <a:ext cx="1447800" cy="369888"/>
          </a:xfrm>
          <a:prstGeom prst="rect">
            <a:avLst/>
          </a:prstGeom>
          <a:solidFill>
            <a:schemeClr val="bg1"/>
          </a:solidFill>
          <a:ln w="9525">
            <a:noFill/>
            <a:miter lim="800000"/>
            <a:headEnd/>
            <a:tailEnd/>
          </a:ln>
        </p:spPr>
        <p:txBody>
          <a:bodyPr>
            <a:prstTxWarp prst="textNoShape">
              <a:avLst/>
            </a:prstTxWarp>
            <a:spAutoFit/>
          </a:bodyPr>
          <a:lstStyle/>
          <a:p>
            <a:endParaRPr lang="es-MX"/>
          </a:p>
        </p:txBody>
      </p:sp>
      <p:sp>
        <p:nvSpPr>
          <p:cNvPr id="65" name="Oval 64"/>
          <p:cNvSpPr>
            <a:spLocks noChangeArrowheads="1"/>
          </p:cNvSpPr>
          <p:nvPr/>
        </p:nvSpPr>
        <p:spPr bwMode="auto">
          <a:xfrm>
            <a:off x="2620963" y="36258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68" name="Oval 67"/>
          <p:cNvSpPr>
            <a:spLocks noChangeArrowheads="1"/>
          </p:cNvSpPr>
          <p:nvPr/>
        </p:nvSpPr>
        <p:spPr bwMode="auto">
          <a:xfrm>
            <a:off x="2468563" y="21780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3" name="Oval 42"/>
          <p:cNvSpPr>
            <a:spLocks noChangeArrowheads="1"/>
          </p:cNvSpPr>
          <p:nvPr/>
        </p:nvSpPr>
        <p:spPr bwMode="auto">
          <a:xfrm>
            <a:off x="3200400" y="3625850"/>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827" name="Title 1"/>
          <p:cNvSpPr txBox="1">
            <a:spLocks/>
          </p:cNvSpPr>
          <p:nvPr/>
        </p:nvSpPr>
        <p:spPr bwMode="auto">
          <a:xfrm>
            <a:off x="5452532" y="174625"/>
            <a:ext cx="3462867" cy="968375"/>
          </a:xfrm>
          <a:prstGeom prst="rect">
            <a:avLst/>
          </a:prstGeom>
          <a:noFill/>
          <a:ln w="9525">
            <a:noFill/>
            <a:miter lim="800000"/>
            <a:headEnd/>
            <a:tailEnd/>
          </a:ln>
        </p:spPr>
        <p:txBody>
          <a:bodyPr>
            <a:prstTxWarp prst="textNoShape">
              <a:avLst/>
            </a:prstTxWarp>
          </a:bodyPr>
          <a:lstStyle/>
          <a:p>
            <a:pPr algn="ctr" defTabSz="914400">
              <a:spcBef>
                <a:spcPct val="0"/>
              </a:spcBef>
            </a:pPr>
            <a:r>
              <a:rPr lang="es-MX" sz="2800" b="1" dirty="0" smtClean="0">
                <a:solidFill>
                  <a:schemeClr val="accent1"/>
                </a:solidFill>
                <a:latin typeface="+mj-lt"/>
                <a:ea typeface="+mj-ea"/>
                <a:cs typeface="+mj-cs"/>
              </a:rPr>
              <a:t>El futuro de El Salvador en los Circuitos de CA</a:t>
            </a:r>
          </a:p>
        </p:txBody>
      </p:sp>
      <p:sp>
        <p:nvSpPr>
          <p:cNvPr id="33828" name="TextBox 47"/>
          <p:cNvSpPr txBox="1">
            <a:spLocks noChangeArrowheads="1"/>
          </p:cNvSpPr>
          <p:nvPr/>
        </p:nvSpPr>
        <p:spPr bwMode="auto">
          <a:xfrm>
            <a:off x="4029075" y="4079875"/>
            <a:ext cx="623888" cy="307975"/>
          </a:xfrm>
          <a:prstGeom prst="rect">
            <a:avLst/>
          </a:prstGeom>
          <a:noFill/>
          <a:ln w="9525">
            <a:noFill/>
            <a:miter lim="800000"/>
            <a:headEnd/>
            <a:tailEnd/>
          </a:ln>
        </p:spPr>
        <p:txBody>
          <a:bodyPr wrap="none">
            <a:prstTxWarp prst="textNoShape">
              <a:avLst/>
            </a:prstTxWarp>
            <a:spAutoFit/>
          </a:bodyPr>
          <a:lstStyle/>
          <a:p>
            <a:r>
              <a:rPr lang="es-ES" sz="1400"/>
              <a:t>Lelón</a:t>
            </a:r>
          </a:p>
        </p:txBody>
      </p:sp>
      <p:sp>
        <p:nvSpPr>
          <p:cNvPr id="33829" name="TextBox 47"/>
          <p:cNvSpPr txBox="1">
            <a:spLocks noChangeArrowheads="1"/>
          </p:cNvSpPr>
          <p:nvPr/>
        </p:nvSpPr>
        <p:spPr bwMode="auto">
          <a:xfrm>
            <a:off x="3536950" y="3775075"/>
            <a:ext cx="703263" cy="307975"/>
          </a:xfrm>
          <a:prstGeom prst="rect">
            <a:avLst/>
          </a:prstGeom>
          <a:noFill/>
          <a:ln w="9525">
            <a:noFill/>
            <a:miter lim="800000"/>
            <a:headEnd/>
            <a:tailEnd/>
          </a:ln>
        </p:spPr>
        <p:txBody>
          <a:bodyPr wrap="none">
            <a:prstTxWarp prst="textNoShape">
              <a:avLst/>
            </a:prstTxWarp>
            <a:spAutoFit/>
          </a:bodyPr>
          <a:lstStyle/>
          <a:p>
            <a:r>
              <a:rPr lang="es-ES" sz="1400"/>
              <a:t>Potosí</a:t>
            </a:r>
          </a:p>
        </p:txBody>
      </p:sp>
      <p:cxnSp>
        <p:nvCxnSpPr>
          <p:cNvPr id="48" name="Curved Connector 53"/>
          <p:cNvCxnSpPr>
            <a:stCxn id="30" idx="6"/>
            <a:endCxn id="33828" idx="1"/>
          </p:cNvCxnSpPr>
          <p:nvPr/>
        </p:nvCxnSpPr>
        <p:spPr>
          <a:xfrm>
            <a:off x="3124200" y="3168650"/>
            <a:ext cx="904875" cy="1065213"/>
          </a:xfrm>
          <a:prstGeom prst="curvedConnector3">
            <a:avLst>
              <a:gd name="adj1" fmla="val 50000"/>
            </a:avLst>
          </a:prstGeom>
          <a:ln w="3175"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3832" name="TextBox 47"/>
          <p:cNvSpPr txBox="1">
            <a:spLocks noChangeArrowheads="1"/>
          </p:cNvSpPr>
          <p:nvPr/>
        </p:nvSpPr>
        <p:spPr bwMode="auto">
          <a:xfrm>
            <a:off x="3276600" y="3473450"/>
            <a:ext cx="903288" cy="307975"/>
          </a:xfrm>
          <a:prstGeom prst="rect">
            <a:avLst/>
          </a:prstGeom>
          <a:noFill/>
          <a:ln w="9525">
            <a:noFill/>
            <a:miter lim="800000"/>
            <a:headEnd/>
            <a:tailEnd/>
          </a:ln>
        </p:spPr>
        <p:txBody>
          <a:bodyPr wrap="none">
            <a:prstTxWarp prst="textNoShape">
              <a:avLst/>
            </a:prstTxWarp>
            <a:spAutoFit/>
          </a:bodyPr>
          <a:lstStyle/>
          <a:p>
            <a:r>
              <a:rPr lang="es-ES" sz="1400"/>
              <a:t>La Unión</a:t>
            </a:r>
          </a:p>
        </p:txBody>
      </p:sp>
      <p:sp>
        <p:nvSpPr>
          <p:cNvPr id="33833" name="TextBox 56"/>
          <p:cNvSpPr txBox="1">
            <a:spLocks noChangeArrowheads="1"/>
          </p:cNvSpPr>
          <p:nvPr/>
        </p:nvSpPr>
        <p:spPr bwMode="auto">
          <a:xfrm>
            <a:off x="3781425" y="2403475"/>
            <a:ext cx="763588" cy="307975"/>
          </a:xfrm>
          <a:prstGeom prst="rect">
            <a:avLst/>
          </a:prstGeom>
          <a:noFill/>
          <a:ln w="9525">
            <a:noFill/>
            <a:miter lim="800000"/>
            <a:headEnd/>
            <a:tailEnd/>
          </a:ln>
        </p:spPr>
        <p:txBody>
          <a:bodyPr wrap="none">
            <a:prstTxWarp prst="textNoShape">
              <a:avLst/>
            </a:prstTxWarp>
            <a:spAutoFit/>
          </a:bodyPr>
          <a:lstStyle/>
          <a:p>
            <a:r>
              <a:rPr lang="es-ES" sz="1400"/>
              <a:t>Roatán</a:t>
            </a:r>
          </a:p>
        </p:txBody>
      </p:sp>
      <p:sp>
        <p:nvSpPr>
          <p:cNvPr id="33834" name="TextBox 58"/>
          <p:cNvSpPr txBox="1">
            <a:spLocks noChangeArrowheads="1"/>
          </p:cNvSpPr>
          <p:nvPr/>
        </p:nvSpPr>
        <p:spPr bwMode="auto">
          <a:xfrm>
            <a:off x="1447800" y="2936875"/>
            <a:ext cx="793750" cy="307975"/>
          </a:xfrm>
          <a:prstGeom prst="rect">
            <a:avLst/>
          </a:prstGeom>
          <a:noFill/>
          <a:ln w="9525">
            <a:noFill/>
            <a:miter lim="800000"/>
            <a:headEnd/>
            <a:tailEnd/>
          </a:ln>
        </p:spPr>
        <p:txBody>
          <a:bodyPr wrap="none">
            <a:prstTxWarp prst="textNoShape">
              <a:avLst/>
            </a:prstTxWarp>
            <a:spAutoFit/>
          </a:bodyPr>
          <a:lstStyle/>
          <a:p>
            <a:r>
              <a:rPr lang="es-ES" sz="1400"/>
              <a:t>Antigua</a:t>
            </a:r>
          </a:p>
        </p:txBody>
      </p:sp>
      <p:cxnSp>
        <p:nvCxnSpPr>
          <p:cNvPr id="62" name="Curved Connector 25"/>
          <p:cNvCxnSpPr/>
          <p:nvPr/>
        </p:nvCxnSpPr>
        <p:spPr>
          <a:xfrm rot="5400000">
            <a:off x="2590007" y="1523206"/>
            <a:ext cx="839788" cy="15875"/>
          </a:xfrm>
          <a:prstGeom prst="curvedConnector2">
            <a:avLst/>
          </a:prstGeom>
          <a:ln w="381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9" name="Curved Connector 68"/>
          <p:cNvCxnSpPr/>
          <p:nvPr/>
        </p:nvCxnSpPr>
        <p:spPr>
          <a:xfrm rot="10800000" flipV="1">
            <a:off x="2466975" y="1951038"/>
            <a:ext cx="428625" cy="280987"/>
          </a:xfrm>
          <a:prstGeom prst="curvedConnector3">
            <a:avLst>
              <a:gd name="adj1" fmla="val 50000"/>
            </a:avLst>
          </a:prstGeom>
          <a:ln w="381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sp>
        <p:nvSpPr>
          <p:cNvPr id="33837" name="TextBox 70"/>
          <p:cNvSpPr txBox="1">
            <a:spLocks noChangeArrowheads="1"/>
          </p:cNvSpPr>
          <p:nvPr/>
        </p:nvSpPr>
        <p:spPr bwMode="auto">
          <a:xfrm>
            <a:off x="3070225" y="955675"/>
            <a:ext cx="952500"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CANCUN</a:t>
            </a:r>
          </a:p>
        </p:txBody>
      </p:sp>
      <p:sp>
        <p:nvSpPr>
          <p:cNvPr id="71" name="Oval 70"/>
          <p:cNvSpPr>
            <a:spLocks noChangeArrowheads="1"/>
          </p:cNvSpPr>
          <p:nvPr/>
        </p:nvSpPr>
        <p:spPr bwMode="auto">
          <a:xfrm>
            <a:off x="2971800" y="1035050"/>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840" name="TextBox 72"/>
          <p:cNvSpPr txBox="1">
            <a:spLocks noChangeArrowheads="1"/>
          </p:cNvSpPr>
          <p:nvPr/>
        </p:nvSpPr>
        <p:spPr bwMode="auto">
          <a:xfrm>
            <a:off x="2971800" y="1720850"/>
            <a:ext cx="673100" cy="307975"/>
          </a:xfrm>
          <a:prstGeom prst="rect">
            <a:avLst/>
          </a:prstGeom>
          <a:noFill/>
          <a:ln w="9525">
            <a:noFill/>
            <a:miter lim="800000"/>
            <a:headEnd/>
            <a:tailEnd/>
          </a:ln>
        </p:spPr>
        <p:txBody>
          <a:bodyPr wrap="none">
            <a:prstTxWarp prst="textNoShape">
              <a:avLst/>
            </a:prstTxWarp>
            <a:spAutoFit/>
          </a:bodyPr>
          <a:lstStyle/>
          <a:p>
            <a:r>
              <a:rPr lang="es-ES" sz="1400"/>
              <a:t>Belice</a:t>
            </a:r>
          </a:p>
        </p:txBody>
      </p:sp>
      <p:sp>
        <p:nvSpPr>
          <p:cNvPr id="74" name="Oval 73"/>
          <p:cNvSpPr>
            <a:spLocks noChangeArrowheads="1"/>
          </p:cNvSpPr>
          <p:nvPr/>
        </p:nvSpPr>
        <p:spPr bwMode="auto">
          <a:xfrm>
            <a:off x="2895600" y="1873250"/>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842" name="TextBox 74"/>
          <p:cNvSpPr txBox="1">
            <a:spLocks noChangeArrowheads="1"/>
          </p:cNvSpPr>
          <p:nvPr/>
        </p:nvSpPr>
        <p:spPr bwMode="auto">
          <a:xfrm>
            <a:off x="1957388" y="2098675"/>
            <a:ext cx="557212" cy="307975"/>
          </a:xfrm>
          <a:prstGeom prst="rect">
            <a:avLst/>
          </a:prstGeom>
          <a:noFill/>
          <a:ln w="9525">
            <a:noFill/>
            <a:miter lim="800000"/>
            <a:headEnd/>
            <a:tailEnd/>
          </a:ln>
        </p:spPr>
        <p:txBody>
          <a:bodyPr wrap="none">
            <a:prstTxWarp prst="textNoShape">
              <a:avLst/>
            </a:prstTxWarp>
            <a:spAutoFit/>
          </a:bodyPr>
          <a:lstStyle/>
          <a:p>
            <a:r>
              <a:rPr lang="es-ES" sz="1400"/>
              <a:t>Tikal</a:t>
            </a:r>
          </a:p>
        </p:txBody>
      </p:sp>
      <p:sp>
        <p:nvSpPr>
          <p:cNvPr id="33843" name="TextBox 56"/>
          <p:cNvSpPr txBox="1">
            <a:spLocks noChangeArrowheads="1"/>
          </p:cNvSpPr>
          <p:nvPr/>
        </p:nvSpPr>
        <p:spPr bwMode="auto">
          <a:xfrm>
            <a:off x="2819400" y="2787650"/>
            <a:ext cx="714375" cy="307975"/>
          </a:xfrm>
          <a:prstGeom prst="rect">
            <a:avLst/>
          </a:prstGeom>
          <a:noFill/>
          <a:ln w="9525">
            <a:noFill/>
            <a:miter lim="800000"/>
            <a:headEnd/>
            <a:tailEnd/>
          </a:ln>
        </p:spPr>
        <p:txBody>
          <a:bodyPr wrap="none">
            <a:prstTxWarp prst="textNoShape">
              <a:avLst/>
            </a:prstTxWarp>
            <a:spAutoFit/>
          </a:bodyPr>
          <a:lstStyle/>
          <a:p>
            <a:r>
              <a:rPr lang="es-ES" sz="1400"/>
              <a:t>Copán</a:t>
            </a:r>
          </a:p>
        </p:txBody>
      </p:sp>
      <p:sp>
        <p:nvSpPr>
          <p:cNvPr id="52" name="Oval 51"/>
          <p:cNvSpPr>
            <a:spLocks noChangeArrowheads="1"/>
          </p:cNvSpPr>
          <p:nvPr/>
        </p:nvSpPr>
        <p:spPr bwMode="auto">
          <a:xfrm>
            <a:off x="2590800" y="3625850"/>
            <a:ext cx="122238" cy="152400"/>
          </a:xfrm>
          <a:prstGeom prst="ellipse">
            <a:avLst/>
          </a:prstGeom>
          <a:solidFill>
            <a:schemeClr val="bg1"/>
          </a:solidFill>
          <a:ln w="12700">
            <a:solidFill>
              <a:schemeClr val="bg1"/>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55" name="Right Arrow 54"/>
          <p:cNvSpPr>
            <a:spLocks noChangeArrowheads="1"/>
          </p:cNvSpPr>
          <p:nvPr/>
        </p:nvSpPr>
        <p:spPr bwMode="auto">
          <a:xfrm rot="19527727">
            <a:off x="1323975" y="4400550"/>
            <a:ext cx="1997075" cy="450850"/>
          </a:xfrm>
          <a:prstGeom prst="rightArrow">
            <a:avLst>
              <a:gd name="adj1" fmla="val 50000"/>
              <a:gd name="adj2" fmla="val 49976"/>
            </a:avLst>
          </a:prstGeom>
          <a:solidFill>
            <a:srgbClr val="0000FF"/>
          </a:solidFill>
          <a:ln w="12700">
            <a:noFill/>
            <a:miter lim="800000"/>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pic>
        <p:nvPicPr>
          <p:cNvPr id="58" name="Imagen 57" descr="logo Golf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634" y="5303170"/>
            <a:ext cx="3246528" cy="1014603"/>
          </a:xfrm>
          <a:prstGeom prst="rect">
            <a:avLst/>
          </a:prstGeom>
        </p:spPr>
      </p:pic>
      <p:pic>
        <p:nvPicPr>
          <p:cNvPr id="61" name="Imagen 60"/>
          <p:cNvPicPr>
            <a:picLocks noChangeAspect="1"/>
          </p:cNvPicPr>
          <p:nvPr/>
        </p:nvPicPr>
        <p:blipFill>
          <a:blip r:embed="rId5"/>
          <a:stretch>
            <a:fillRect/>
          </a:stretch>
        </p:blipFill>
        <p:spPr>
          <a:xfrm rot="19794725" flipH="1">
            <a:off x="2027499" y="4834980"/>
            <a:ext cx="1038286" cy="782138"/>
          </a:xfrm>
          <a:prstGeom prst="rect">
            <a:avLst/>
          </a:prstGeom>
        </p:spPr>
      </p:pic>
      <p:pic>
        <p:nvPicPr>
          <p:cNvPr id="70" name="Imagen 69"/>
          <p:cNvPicPr>
            <a:picLocks noChangeAspect="1"/>
          </p:cNvPicPr>
          <p:nvPr/>
        </p:nvPicPr>
        <p:blipFill>
          <a:blip r:embed="rId5"/>
          <a:stretch>
            <a:fillRect/>
          </a:stretch>
        </p:blipFill>
        <p:spPr>
          <a:xfrm rot="19794725" flipH="1">
            <a:off x="221855" y="4246579"/>
            <a:ext cx="1038286" cy="782138"/>
          </a:xfrm>
          <a:prstGeom prst="rect">
            <a:avLst/>
          </a:prstGeom>
        </p:spPr>
      </p:pic>
      <p:pic>
        <p:nvPicPr>
          <p:cNvPr id="73" name="Picture 1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355869">
            <a:off x="2747138" y="2698750"/>
            <a:ext cx="473075" cy="577850"/>
          </a:xfrm>
          <a:prstGeom prst="rect">
            <a:avLst/>
          </a:prstGeom>
          <a:noFill/>
          <a:ln w="9525">
            <a:noFill/>
            <a:miter lim="800000"/>
            <a:headEnd/>
            <a:tailEnd/>
          </a:ln>
        </p:spPr>
      </p:pic>
      <p:pic>
        <p:nvPicPr>
          <p:cNvPr id="75" name="Picture 1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2251534">
            <a:off x="3067813" y="1524000"/>
            <a:ext cx="473075" cy="577850"/>
          </a:xfrm>
          <a:prstGeom prst="rect">
            <a:avLst/>
          </a:prstGeom>
          <a:noFill/>
          <a:ln w="9525">
            <a:noFill/>
            <a:miter lim="800000"/>
            <a:headEnd/>
            <a:tailEnd/>
          </a:ln>
        </p:spPr>
      </p:pic>
      <p:pic>
        <p:nvPicPr>
          <p:cNvPr id="76" name="Picture 1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8687512">
            <a:off x="3813938" y="1479550"/>
            <a:ext cx="473075" cy="577850"/>
          </a:xfrm>
          <a:prstGeom prst="rect">
            <a:avLst/>
          </a:prstGeom>
          <a:noFill/>
          <a:ln w="9525">
            <a:noFill/>
            <a:miter lim="800000"/>
            <a:headEnd/>
            <a:tailEnd/>
          </a:ln>
        </p:spPr>
      </p:pic>
      <p:pic>
        <p:nvPicPr>
          <p:cNvPr id="77" name="Picture 1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20028661" flipH="1">
            <a:off x="4668013" y="2057400"/>
            <a:ext cx="441325" cy="577850"/>
          </a:xfrm>
          <a:prstGeom prst="rect">
            <a:avLst/>
          </a:prstGeom>
          <a:noFill/>
          <a:ln w="9525">
            <a:noFill/>
            <a:miter lim="800000"/>
            <a:headEnd/>
            <a:tailEnd/>
          </a:ln>
        </p:spPr>
      </p:pic>
      <p:pic>
        <p:nvPicPr>
          <p:cNvPr id="78" name="Picture 1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2724605">
            <a:off x="4744213" y="3657600"/>
            <a:ext cx="473075" cy="577850"/>
          </a:xfrm>
          <a:prstGeom prst="rect">
            <a:avLst/>
          </a:prstGeom>
          <a:noFill/>
          <a:ln w="9525">
            <a:noFill/>
            <a:miter lim="800000"/>
            <a:headEnd/>
            <a:tailEnd/>
          </a:ln>
        </p:spPr>
      </p:pic>
      <p:pic>
        <p:nvPicPr>
          <p:cNvPr id="79" name="Picture 1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118174">
            <a:off x="3372613" y="2971800"/>
            <a:ext cx="473075" cy="577850"/>
          </a:xfrm>
          <a:prstGeom prst="rect">
            <a:avLst/>
          </a:prstGeom>
          <a:noFill/>
          <a:ln w="9525">
            <a:noFill/>
            <a:miter lim="800000"/>
            <a:headEnd/>
            <a:tailEnd/>
          </a:ln>
        </p:spPr>
      </p:pic>
      <p:pic>
        <p:nvPicPr>
          <p:cNvPr id="80" name="Picture 12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rot="1165052" flipH="1">
            <a:off x="7024636" y="4908550"/>
            <a:ext cx="564376" cy="689373"/>
          </a:xfrm>
          <a:prstGeom prst="rect">
            <a:avLst/>
          </a:prstGeom>
          <a:noFill/>
          <a:ln w="9525">
            <a:noFill/>
            <a:miter lim="800000"/>
            <a:headEnd/>
            <a:tailEnd/>
          </a:ln>
        </p:spPr>
      </p:pic>
      <p:pic>
        <p:nvPicPr>
          <p:cNvPr id="81" name="Picture 129"/>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rot="20165373" flipH="1">
            <a:off x="5887213" y="1680883"/>
            <a:ext cx="646952" cy="577850"/>
          </a:xfrm>
          <a:prstGeom prst="rect">
            <a:avLst/>
          </a:prstGeom>
          <a:noFill/>
          <a:ln w="9525">
            <a:noFill/>
            <a:miter lim="800000"/>
            <a:headEnd/>
            <a:tailEnd/>
          </a:ln>
        </p:spPr>
      </p:pic>
      <p:pic>
        <p:nvPicPr>
          <p:cNvPr id="82" name="Picture 1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2002075">
            <a:off x="1832738" y="1708150"/>
            <a:ext cx="473075" cy="577850"/>
          </a:xfrm>
          <a:prstGeom prst="rect">
            <a:avLst/>
          </a:prstGeom>
          <a:noFill/>
          <a:ln w="9525">
            <a:noFill/>
            <a:miter lim="800000"/>
            <a:headEnd/>
            <a:tailEnd/>
          </a:ln>
        </p:spPr>
      </p:pic>
      <p:pic>
        <p:nvPicPr>
          <p:cNvPr id="83" name="Picture 129"/>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rot="13791260">
            <a:off x="5125213" y="4419600"/>
            <a:ext cx="930275" cy="1136650"/>
          </a:xfrm>
          <a:prstGeom prst="rect">
            <a:avLst/>
          </a:prstGeom>
          <a:noFill/>
          <a:ln w="9525">
            <a:noFill/>
            <a:miter lim="800000"/>
            <a:headEnd/>
            <a:tailEnd/>
          </a:ln>
        </p:spPr>
      </p:pic>
      <p:pic>
        <p:nvPicPr>
          <p:cNvPr id="84" name="Picture 129"/>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rot="20090065">
            <a:off x="1648071" y="3471636"/>
            <a:ext cx="930275" cy="1136650"/>
          </a:xfrm>
          <a:prstGeom prst="rect">
            <a:avLst/>
          </a:prstGeom>
          <a:noFill/>
          <a:ln w="9525">
            <a:noFill/>
            <a:miter lim="800000"/>
            <a:headEnd/>
            <a:tailEnd/>
          </a:ln>
        </p:spPr>
      </p:pic>
      <p:pic>
        <p:nvPicPr>
          <p:cNvPr id="85" name="Picture 129"/>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rot="502683">
            <a:off x="796895" y="2571750"/>
            <a:ext cx="930275" cy="1136650"/>
          </a:xfrm>
          <a:prstGeom prst="rect">
            <a:avLst/>
          </a:prstGeom>
          <a:noFill/>
          <a:ln w="9525">
            <a:noFill/>
            <a:miter lim="800000"/>
            <a:headEnd/>
            <a:tailEnd/>
          </a:ln>
        </p:spPr>
      </p:pic>
      <p:pic>
        <p:nvPicPr>
          <p:cNvPr id="86" name="Picture 129"/>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rot="18091328">
            <a:off x="2851798" y="4611502"/>
            <a:ext cx="930275" cy="1136650"/>
          </a:xfrm>
          <a:prstGeom prst="rect">
            <a:avLst/>
          </a:prstGeom>
          <a:noFill/>
          <a:ln w="9525">
            <a:noFill/>
            <a:miter lim="800000"/>
            <a:headEnd/>
            <a:tailEnd/>
          </a:ln>
        </p:spPr>
      </p:pic>
      <p:sp>
        <p:nvSpPr>
          <p:cNvPr id="87" name="Title 1"/>
          <p:cNvSpPr txBox="1">
            <a:spLocks/>
          </p:cNvSpPr>
          <p:nvPr/>
        </p:nvSpPr>
        <p:spPr bwMode="auto">
          <a:xfrm>
            <a:off x="5655101" y="2684462"/>
            <a:ext cx="3005199" cy="968375"/>
          </a:xfrm>
          <a:prstGeom prst="rect">
            <a:avLst/>
          </a:prstGeom>
          <a:noFill/>
          <a:ln>
            <a:miter lim="800000"/>
            <a:headEnd/>
            <a:tailEnd/>
          </a:ln>
        </p:spPr>
        <p:txBody>
          <a:bodyPr vert="horz" lIns="91440" tIns="45720" rIns="91440" bIns="45720" rtlCol="0" anchor="ctr">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b="1" smtClean="0"/>
              <a:t>Gracias Japón</a:t>
            </a:r>
            <a:br>
              <a:rPr lang="es-ES" sz="2800" b="1" smtClean="0"/>
            </a:br>
            <a:r>
              <a:rPr lang="es-ES" sz="2800" b="1" smtClean="0"/>
              <a:t>Gracias JICA</a:t>
            </a:r>
            <a:endParaRPr lang="es-ES" sz="2800" b="1" dirty="0" smtClean="0"/>
          </a:p>
        </p:txBody>
      </p:sp>
    </p:spTree>
    <p:extLst>
      <p:ext uri="{BB962C8B-B14F-4D97-AF65-F5344CB8AC3E}">
        <p14:creationId xmlns:p14="http://schemas.microsoft.com/office/powerpoint/2010/main" val="35867338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990600" y="1259413"/>
            <a:ext cx="6856575" cy="5119162"/>
          </a:xfrm>
          <a:prstGeom prst="rect">
            <a:avLst/>
          </a:prstGeom>
          <a:noFill/>
          <a:ln w="9525">
            <a:noFill/>
            <a:miter lim="800000"/>
            <a:headEnd/>
            <a:tailEnd/>
          </a:ln>
        </p:spPr>
      </p:pic>
      <p:sp>
        <p:nvSpPr>
          <p:cNvPr id="30724" name="TextBox 7"/>
          <p:cNvSpPr txBox="1">
            <a:spLocks noChangeArrowheads="1"/>
          </p:cNvSpPr>
          <p:nvPr/>
        </p:nvSpPr>
        <p:spPr bwMode="auto">
          <a:xfrm>
            <a:off x="7467600" y="5308600"/>
            <a:ext cx="1377950"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SUDAMERICA</a:t>
            </a:r>
          </a:p>
        </p:txBody>
      </p:sp>
      <p:sp>
        <p:nvSpPr>
          <p:cNvPr id="16" name="Oval 15"/>
          <p:cNvSpPr>
            <a:spLocks noChangeArrowheads="1"/>
          </p:cNvSpPr>
          <p:nvPr/>
        </p:nvSpPr>
        <p:spPr bwMode="auto">
          <a:xfrm>
            <a:off x="3001963" y="3025775"/>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cxnSp>
        <p:nvCxnSpPr>
          <p:cNvPr id="19" name="Curved Connector 18"/>
          <p:cNvCxnSpPr>
            <a:stCxn id="30727" idx="2"/>
          </p:cNvCxnSpPr>
          <p:nvPr/>
        </p:nvCxnSpPr>
        <p:spPr>
          <a:xfrm rot="16200000" flipH="1">
            <a:off x="602457" y="1805781"/>
            <a:ext cx="1727200" cy="1277937"/>
          </a:xfrm>
          <a:prstGeom prst="curvedConnector3">
            <a:avLst>
              <a:gd name="adj1" fmla="val 82176"/>
            </a:avLst>
          </a:prstGeom>
          <a:ln w="38100" cmpd="sng">
            <a:solidFill>
              <a:schemeClr val="accent3"/>
            </a:solidFill>
            <a:prstDash val="solid"/>
          </a:ln>
        </p:spPr>
        <p:style>
          <a:lnRef idx="2">
            <a:schemeClr val="accent1"/>
          </a:lnRef>
          <a:fillRef idx="0">
            <a:schemeClr val="accent1"/>
          </a:fillRef>
          <a:effectRef idx="1">
            <a:schemeClr val="accent1"/>
          </a:effectRef>
          <a:fontRef idx="minor">
            <a:schemeClr val="tx1"/>
          </a:fontRef>
        </p:style>
      </p:cxnSp>
      <p:sp>
        <p:nvSpPr>
          <p:cNvPr id="30727" name="TextBox 22"/>
          <p:cNvSpPr txBox="1">
            <a:spLocks noChangeArrowheads="1"/>
          </p:cNvSpPr>
          <p:nvPr/>
        </p:nvSpPr>
        <p:spPr bwMode="auto">
          <a:xfrm>
            <a:off x="381000" y="1273175"/>
            <a:ext cx="892175"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MEXICO</a:t>
            </a:r>
          </a:p>
        </p:txBody>
      </p:sp>
      <p:cxnSp>
        <p:nvCxnSpPr>
          <p:cNvPr id="26" name="Curved Connector 25"/>
          <p:cNvCxnSpPr/>
          <p:nvPr/>
        </p:nvCxnSpPr>
        <p:spPr>
          <a:xfrm rot="5400000">
            <a:off x="2590007" y="1380331"/>
            <a:ext cx="839788" cy="15875"/>
          </a:xfrm>
          <a:prstGeom prst="curvedConnector2">
            <a:avLst/>
          </a:prstGeom>
          <a:ln w="38100" cmpd="sng">
            <a:solidFill>
              <a:schemeClr val="accent3"/>
            </a:solidFill>
            <a:prstDash val="solid"/>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2466975" y="1808163"/>
            <a:ext cx="428625" cy="280987"/>
          </a:xfrm>
          <a:prstGeom prst="curvedConnector3">
            <a:avLst>
              <a:gd name="adj1" fmla="val 50000"/>
            </a:avLst>
          </a:prstGeom>
          <a:ln w="38100" cmpd="sng">
            <a:solidFill>
              <a:schemeClr val="accent3"/>
            </a:solidFill>
            <a:prstDash val="solid"/>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5400000">
            <a:off x="1729582" y="2469356"/>
            <a:ext cx="1143000" cy="427037"/>
          </a:xfrm>
          <a:prstGeom prst="curvedConnector4">
            <a:avLst>
              <a:gd name="adj1" fmla="val 27408"/>
              <a:gd name="adj2" fmla="val 62301"/>
            </a:avLst>
          </a:prstGeom>
          <a:ln w="28575" cmpd="sng">
            <a:solidFill>
              <a:schemeClr val="accent3"/>
            </a:solidFill>
            <a:prstDash val="solid"/>
          </a:ln>
        </p:spPr>
        <p:style>
          <a:lnRef idx="2">
            <a:schemeClr val="accent1"/>
          </a:lnRef>
          <a:fillRef idx="0">
            <a:schemeClr val="accent1"/>
          </a:fillRef>
          <a:effectRef idx="1">
            <a:schemeClr val="accent1"/>
          </a:effectRef>
          <a:fontRef idx="minor">
            <a:schemeClr val="tx1"/>
          </a:fontRef>
        </p:style>
      </p:cxnSp>
      <p:cxnSp>
        <p:nvCxnSpPr>
          <p:cNvPr id="49" name="Curved Connector 48"/>
          <p:cNvCxnSpPr>
            <a:stCxn id="16" idx="5"/>
          </p:cNvCxnSpPr>
          <p:nvPr/>
        </p:nvCxnSpPr>
        <p:spPr>
          <a:xfrm rot="5400000">
            <a:off x="2647156" y="2718594"/>
            <a:ext cx="22225" cy="896938"/>
          </a:xfrm>
          <a:prstGeom prst="curvedConnector4">
            <a:avLst>
              <a:gd name="adj1" fmla="val -1403652"/>
              <a:gd name="adj2" fmla="val 55804"/>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0" name="Curved Connector 53"/>
          <p:cNvCxnSpPr>
            <a:stCxn id="39" idx="4"/>
          </p:cNvCxnSpPr>
          <p:nvPr/>
        </p:nvCxnSpPr>
        <p:spPr>
          <a:xfrm rot="16200000" flipH="1">
            <a:off x="3776662" y="3989388"/>
            <a:ext cx="358775" cy="107950"/>
          </a:xfrm>
          <a:prstGeom prst="curvedConnector3">
            <a:avLst>
              <a:gd name="adj1" fmla="val 50000"/>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4" name="Curved Connector 53"/>
          <p:cNvCxnSpPr/>
          <p:nvPr/>
        </p:nvCxnSpPr>
        <p:spPr>
          <a:xfrm rot="16200000" flipH="1">
            <a:off x="3984625" y="4318000"/>
            <a:ext cx="946150" cy="628650"/>
          </a:xfrm>
          <a:prstGeom prst="curvedConnector3">
            <a:avLst>
              <a:gd name="adj1" fmla="val 50000"/>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6" name="Curved Connector 53"/>
          <p:cNvCxnSpPr>
            <a:endCxn id="67" idx="3"/>
          </p:cNvCxnSpPr>
          <p:nvPr/>
        </p:nvCxnSpPr>
        <p:spPr>
          <a:xfrm>
            <a:off x="4876800" y="5083175"/>
            <a:ext cx="1724025" cy="434975"/>
          </a:xfrm>
          <a:prstGeom prst="curvedConnector4">
            <a:avLst>
              <a:gd name="adj1" fmla="val 38682"/>
              <a:gd name="adj2" fmla="val 152566"/>
            </a:avLst>
          </a:prstGeom>
          <a:ln w="12700" cmpd="sng">
            <a:solidFill>
              <a:schemeClr val="accent3"/>
            </a:solidFill>
            <a:prstDash val="sysDash"/>
          </a:ln>
        </p:spPr>
        <p:style>
          <a:lnRef idx="2">
            <a:schemeClr val="accent1"/>
          </a:lnRef>
          <a:fillRef idx="0">
            <a:schemeClr val="accent1"/>
          </a:fillRef>
          <a:effectRef idx="1">
            <a:schemeClr val="accent1"/>
          </a:effectRef>
          <a:fontRef idx="minor">
            <a:schemeClr val="tx1"/>
          </a:fontRef>
        </p:style>
      </p:cxnSp>
      <p:sp>
        <p:nvSpPr>
          <p:cNvPr id="67" name="Oval 66"/>
          <p:cNvSpPr>
            <a:spLocks noChangeArrowheads="1"/>
          </p:cNvSpPr>
          <p:nvPr/>
        </p:nvSpPr>
        <p:spPr bwMode="auto">
          <a:xfrm>
            <a:off x="6583363" y="5387975"/>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0736" name="TextBox 70"/>
          <p:cNvSpPr txBox="1">
            <a:spLocks noChangeArrowheads="1"/>
          </p:cNvSpPr>
          <p:nvPr/>
        </p:nvSpPr>
        <p:spPr bwMode="auto">
          <a:xfrm>
            <a:off x="3070225" y="812800"/>
            <a:ext cx="952500"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CANCUN</a:t>
            </a:r>
          </a:p>
        </p:txBody>
      </p:sp>
      <p:cxnSp>
        <p:nvCxnSpPr>
          <p:cNvPr id="32" name="Curved Connector 53"/>
          <p:cNvCxnSpPr>
            <a:stCxn id="16" idx="5"/>
            <a:endCxn id="39" idx="1"/>
          </p:cNvCxnSpPr>
          <p:nvPr/>
        </p:nvCxnSpPr>
        <p:spPr>
          <a:xfrm rot="16200000" flipH="1">
            <a:off x="3193257" y="3069431"/>
            <a:ext cx="577850" cy="750887"/>
          </a:xfrm>
          <a:prstGeom prst="curvedConnector3">
            <a:avLst>
              <a:gd name="adj1" fmla="val 50000"/>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34" name="Curved Connector 48"/>
          <p:cNvCxnSpPr>
            <a:stCxn id="36" idx="6"/>
          </p:cNvCxnSpPr>
          <p:nvPr/>
        </p:nvCxnSpPr>
        <p:spPr>
          <a:xfrm flipV="1">
            <a:off x="2819400" y="3079750"/>
            <a:ext cx="231775" cy="403225"/>
          </a:xfrm>
          <a:prstGeom prst="curvedConnector2">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36" name="Oval 35"/>
          <p:cNvSpPr>
            <a:spLocks noChangeArrowheads="1"/>
          </p:cNvSpPr>
          <p:nvPr/>
        </p:nvSpPr>
        <p:spPr bwMode="auto">
          <a:xfrm>
            <a:off x="2697163" y="3406775"/>
            <a:ext cx="122237" cy="152400"/>
          </a:xfrm>
          <a:prstGeom prst="ellipse">
            <a:avLst/>
          </a:prstGeom>
          <a:solidFill>
            <a:schemeClr val="bg1"/>
          </a:solidFill>
          <a:ln w="12700">
            <a:solidFill>
              <a:schemeClr val="bg1"/>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cxnSp>
        <p:nvCxnSpPr>
          <p:cNvPr id="37" name="Curved Connector 48"/>
          <p:cNvCxnSpPr/>
          <p:nvPr/>
        </p:nvCxnSpPr>
        <p:spPr>
          <a:xfrm rot="10800000" flipV="1">
            <a:off x="3065463" y="2568575"/>
            <a:ext cx="896937" cy="479425"/>
          </a:xfrm>
          <a:prstGeom prst="curvedConnector3">
            <a:avLst>
              <a:gd name="adj1" fmla="val 50000"/>
            </a:avLst>
          </a:prstGeom>
          <a:ln>
            <a:solidFill>
              <a:schemeClr val="accent3"/>
            </a:solidFill>
            <a:prstDash val="sysDash"/>
          </a:ln>
        </p:spPr>
        <p:style>
          <a:lnRef idx="2">
            <a:schemeClr val="accent1"/>
          </a:lnRef>
          <a:fillRef idx="0">
            <a:schemeClr val="accent1"/>
          </a:fillRef>
          <a:effectRef idx="1">
            <a:schemeClr val="accent1"/>
          </a:effectRef>
          <a:fontRef idx="minor">
            <a:schemeClr val="tx1"/>
          </a:fontRef>
        </p:style>
      </p:cxnSp>
      <p:sp>
        <p:nvSpPr>
          <p:cNvPr id="40" name="Oval 39"/>
          <p:cNvSpPr>
            <a:spLocks noChangeArrowheads="1"/>
          </p:cNvSpPr>
          <p:nvPr/>
        </p:nvSpPr>
        <p:spPr bwMode="auto">
          <a:xfrm>
            <a:off x="3840163" y="2492375"/>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1" name="Oval 40"/>
          <p:cNvSpPr>
            <a:spLocks noChangeArrowheads="1"/>
          </p:cNvSpPr>
          <p:nvPr/>
        </p:nvSpPr>
        <p:spPr bwMode="auto">
          <a:xfrm>
            <a:off x="2971800" y="892175"/>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3" name="Oval 42"/>
          <p:cNvSpPr>
            <a:spLocks noChangeArrowheads="1"/>
          </p:cNvSpPr>
          <p:nvPr/>
        </p:nvSpPr>
        <p:spPr bwMode="auto">
          <a:xfrm>
            <a:off x="2468563" y="2035175"/>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0" name="Oval 29"/>
          <p:cNvSpPr>
            <a:spLocks noChangeArrowheads="1"/>
          </p:cNvSpPr>
          <p:nvPr/>
        </p:nvSpPr>
        <p:spPr bwMode="auto">
          <a:xfrm>
            <a:off x="2971800" y="2949575"/>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 name="Oval 32"/>
          <p:cNvSpPr>
            <a:spLocks noChangeArrowheads="1"/>
          </p:cNvSpPr>
          <p:nvPr/>
        </p:nvSpPr>
        <p:spPr bwMode="auto">
          <a:xfrm>
            <a:off x="2087563" y="3101975"/>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9" name="Oval 38"/>
          <p:cNvSpPr>
            <a:spLocks noChangeArrowheads="1"/>
          </p:cNvSpPr>
          <p:nvPr/>
        </p:nvSpPr>
        <p:spPr bwMode="auto">
          <a:xfrm>
            <a:off x="3840163" y="3711575"/>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2" name="Oval 41"/>
          <p:cNvSpPr>
            <a:spLocks noChangeArrowheads="1"/>
          </p:cNvSpPr>
          <p:nvPr/>
        </p:nvSpPr>
        <p:spPr bwMode="auto">
          <a:xfrm>
            <a:off x="3992563" y="4092575"/>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4" name="Oval 43"/>
          <p:cNvSpPr>
            <a:spLocks noChangeArrowheads="1"/>
          </p:cNvSpPr>
          <p:nvPr/>
        </p:nvSpPr>
        <p:spPr bwMode="auto">
          <a:xfrm>
            <a:off x="4754563" y="5006975"/>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5" name="Oval 44"/>
          <p:cNvSpPr>
            <a:spLocks noChangeArrowheads="1"/>
          </p:cNvSpPr>
          <p:nvPr/>
        </p:nvSpPr>
        <p:spPr bwMode="auto">
          <a:xfrm>
            <a:off x="3352800" y="3254375"/>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0750" name="TextBox 45"/>
          <p:cNvSpPr txBox="1">
            <a:spLocks noChangeArrowheads="1"/>
          </p:cNvSpPr>
          <p:nvPr/>
        </p:nvSpPr>
        <p:spPr bwMode="auto">
          <a:xfrm>
            <a:off x="3429000" y="3098800"/>
            <a:ext cx="1152525" cy="307975"/>
          </a:xfrm>
          <a:prstGeom prst="rect">
            <a:avLst/>
          </a:prstGeom>
          <a:noFill/>
          <a:ln w="9525">
            <a:noFill/>
            <a:miter lim="800000"/>
            <a:headEnd/>
            <a:tailEnd/>
          </a:ln>
        </p:spPr>
        <p:txBody>
          <a:bodyPr wrap="none">
            <a:prstTxWarp prst="textNoShape">
              <a:avLst/>
            </a:prstTxWarp>
            <a:spAutoFit/>
          </a:bodyPr>
          <a:lstStyle/>
          <a:p>
            <a:r>
              <a:rPr lang="es-ES" sz="1400"/>
              <a:t>Comayagua</a:t>
            </a:r>
          </a:p>
        </p:txBody>
      </p:sp>
      <p:sp>
        <p:nvSpPr>
          <p:cNvPr id="30751" name="TextBox 46"/>
          <p:cNvSpPr txBox="1">
            <a:spLocks noChangeArrowheads="1"/>
          </p:cNvSpPr>
          <p:nvPr/>
        </p:nvSpPr>
        <p:spPr bwMode="auto">
          <a:xfrm>
            <a:off x="3876675" y="3556000"/>
            <a:ext cx="584200" cy="307975"/>
          </a:xfrm>
          <a:prstGeom prst="rect">
            <a:avLst/>
          </a:prstGeom>
          <a:noFill/>
          <a:ln w="9525">
            <a:noFill/>
            <a:miter lim="800000"/>
            <a:headEnd/>
            <a:tailEnd/>
          </a:ln>
        </p:spPr>
        <p:txBody>
          <a:bodyPr wrap="none">
            <a:prstTxWarp prst="textNoShape">
              <a:avLst/>
            </a:prstTxWarp>
            <a:spAutoFit/>
          </a:bodyPr>
          <a:lstStyle/>
          <a:p>
            <a:r>
              <a:rPr lang="es-ES" sz="1400"/>
              <a:t>León</a:t>
            </a:r>
          </a:p>
        </p:txBody>
      </p:sp>
      <p:sp>
        <p:nvSpPr>
          <p:cNvPr id="30752" name="TextBox 47"/>
          <p:cNvSpPr txBox="1">
            <a:spLocks noChangeArrowheads="1"/>
          </p:cNvSpPr>
          <p:nvPr/>
        </p:nvSpPr>
        <p:spPr bwMode="auto">
          <a:xfrm>
            <a:off x="4029075" y="3937000"/>
            <a:ext cx="882650" cy="307975"/>
          </a:xfrm>
          <a:prstGeom prst="rect">
            <a:avLst/>
          </a:prstGeom>
          <a:noFill/>
          <a:ln w="9525">
            <a:noFill/>
            <a:miter lim="800000"/>
            <a:headEnd/>
            <a:tailEnd/>
          </a:ln>
        </p:spPr>
        <p:txBody>
          <a:bodyPr wrap="none">
            <a:prstTxWarp prst="textNoShape">
              <a:avLst/>
            </a:prstTxWarp>
            <a:spAutoFit/>
          </a:bodyPr>
          <a:lstStyle/>
          <a:p>
            <a:r>
              <a:rPr lang="es-ES" sz="1400"/>
              <a:t>Granada</a:t>
            </a:r>
          </a:p>
        </p:txBody>
      </p:sp>
      <p:sp>
        <p:nvSpPr>
          <p:cNvPr id="30753" name="TextBox 49"/>
          <p:cNvSpPr txBox="1">
            <a:spLocks noChangeArrowheads="1"/>
          </p:cNvSpPr>
          <p:nvPr/>
        </p:nvSpPr>
        <p:spPr bwMode="auto">
          <a:xfrm>
            <a:off x="4756150" y="4625975"/>
            <a:ext cx="931863" cy="307975"/>
          </a:xfrm>
          <a:prstGeom prst="rect">
            <a:avLst/>
          </a:prstGeom>
          <a:noFill/>
          <a:ln w="9525">
            <a:noFill/>
            <a:miter lim="800000"/>
            <a:headEnd/>
            <a:tailEnd/>
          </a:ln>
        </p:spPr>
        <p:txBody>
          <a:bodyPr wrap="none">
            <a:prstTxWarp prst="textNoShape">
              <a:avLst/>
            </a:prstTxWarp>
            <a:spAutoFit/>
          </a:bodyPr>
          <a:lstStyle/>
          <a:p>
            <a:r>
              <a:rPr lang="es-ES" sz="1400"/>
              <a:t>San José</a:t>
            </a:r>
          </a:p>
        </p:txBody>
      </p:sp>
      <p:sp>
        <p:nvSpPr>
          <p:cNvPr id="30755" name="Title 49"/>
          <p:cNvSpPr txBox="1">
            <a:spLocks/>
          </p:cNvSpPr>
          <p:nvPr/>
        </p:nvSpPr>
        <p:spPr bwMode="auto">
          <a:xfrm>
            <a:off x="4911725" y="228600"/>
            <a:ext cx="3663950" cy="968375"/>
          </a:xfrm>
          <a:prstGeom prst="rect">
            <a:avLst/>
          </a:prstGeom>
          <a:noFill/>
          <a:ln w="9525">
            <a:noFill/>
            <a:miter lim="800000"/>
            <a:headEnd/>
            <a:tailEnd/>
          </a:ln>
        </p:spPr>
        <p:txBody>
          <a:bodyPr>
            <a:prstTxWarp prst="textNoShape">
              <a:avLst/>
            </a:prstTxWarp>
          </a:bodyPr>
          <a:lstStyle/>
          <a:p>
            <a:pPr algn="r" defTabSz="914400" eaLnBrk="0" hangingPunct="0"/>
            <a:r>
              <a:rPr lang="es-ES" sz="2800" b="1" dirty="0">
                <a:solidFill>
                  <a:schemeClr val="accent1"/>
                </a:solidFill>
                <a:latin typeface="+mj-lt"/>
                <a:ea typeface="+mj-ea"/>
                <a:cs typeface="+mj-cs"/>
              </a:rPr>
              <a:t>El</a:t>
            </a:r>
            <a:r>
              <a:rPr lang="es-ES" sz="3200" dirty="0">
                <a:solidFill>
                  <a:srgbClr val="004080"/>
                </a:solidFill>
                <a:latin typeface="Corbel" pitchFamily="34" charset="0"/>
              </a:rPr>
              <a:t> </a:t>
            </a:r>
            <a:r>
              <a:rPr lang="es-ES" sz="2800" b="1" dirty="0">
                <a:solidFill>
                  <a:schemeClr val="accent1"/>
                </a:solidFill>
                <a:latin typeface="+mj-lt"/>
                <a:ea typeface="+mj-ea"/>
                <a:cs typeface="+mj-cs"/>
              </a:rPr>
              <a:t>Salvador sin el Golfo de Fonseca</a:t>
            </a:r>
          </a:p>
        </p:txBody>
      </p:sp>
      <p:sp>
        <p:nvSpPr>
          <p:cNvPr id="30756" name="TextBox 45"/>
          <p:cNvSpPr txBox="1">
            <a:spLocks noChangeArrowheads="1"/>
          </p:cNvSpPr>
          <p:nvPr/>
        </p:nvSpPr>
        <p:spPr bwMode="auto">
          <a:xfrm>
            <a:off x="2743200" y="2568575"/>
            <a:ext cx="714375" cy="307975"/>
          </a:xfrm>
          <a:prstGeom prst="rect">
            <a:avLst/>
          </a:prstGeom>
          <a:noFill/>
          <a:ln w="9525">
            <a:noFill/>
            <a:miter lim="800000"/>
            <a:headEnd/>
            <a:tailEnd/>
          </a:ln>
        </p:spPr>
        <p:txBody>
          <a:bodyPr wrap="none">
            <a:prstTxWarp prst="textNoShape">
              <a:avLst/>
            </a:prstTxWarp>
            <a:spAutoFit/>
          </a:bodyPr>
          <a:lstStyle/>
          <a:p>
            <a:r>
              <a:rPr lang="es-ES" sz="1400"/>
              <a:t>Copán</a:t>
            </a:r>
          </a:p>
        </p:txBody>
      </p:sp>
      <p:sp>
        <p:nvSpPr>
          <p:cNvPr id="30757" name="TextBox 46"/>
          <p:cNvSpPr txBox="1">
            <a:spLocks noChangeArrowheads="1"/>
          </p:cNvSpPr>
          <p:nvPr/>
        </p:nvSpPr>
        <p:spPr bwMode="auto">
          <a:xfrm>
            <a:off x="3781425" y="2260600"/>
            <a:ext cx="763588" cy="307975"/>
          </a:xfrm>
          <a:prstGeom prst="rect">
            <a:avLst/>
          </a:prstGeom>
          <a:noFill/>
          <a:ln w="9525">
            <a:noFill/>
            <a:miter lim="800000"/>
            <a:headEnd/>
            <a:tailEnd/>
          </a:ln>
        </p:spPr>
        <p:txBody>
          <a:bodyPr wrap="none">
            <a:prstTxWarp prst="textNoShape">
              <a:avLst/>
            </a:prstTxWarp>
            <a:spAutoFit/>
          </a:bodyPr>
          <a:lstStyle/>
          <a:p>
            <a:r>
              <a:rPr lang="es-ES" sz="1400"/>
              <a:t>Roatán</a:t>
            </a:r>
          </a:p>
        </p:txBody>
      </p:sp>
      <p:sp>
        <p:nvSpPr>
          <p:cNvPr id="30758" name="TextBox 49"/>
          <p:cNvSpPr txBox="1">
            <a:spLocks noChangeArrowheads="1"/>
          </p:cNvSpPr>
          <p:nvPr/>
        </p:nvSpPr>
        <p:spPr bwMode="auto">
          <a:xfrm>
            <a:off x="1957388" y="1955800"/>
            <a:ext cx="557212" cy="307975"/>
          </a:xfrm>
          <a:prstGeom prst="rect">
            <a:avLst/>
          </a:prstGeom>
          <a:noFill/>
          <a:ln w="9525">
            <a:noFill/>
            <a:miter lim="800000"/>
            <a:headEnd/>
            <a:tailEnd/>
          </a:ln>
        </p:spPr>
        <p:txBody>
          <a:bodyPr wrap="none">
            <a:prstTxWarp prst="textNoShape">
              <a:avLst/>
            </a:prstTxWarp>
            <a:spAutoFit/>
          </a:bodyPr>
          <a:lstStyle/>
          <a:p>
            <a:r>
              <a:rPr lang="es-ES" sz="1400"/>
              <a:t>Tikal</a:t>
            </a:r>
          </a:p>
        </p:txBody>
      </p:sp>
      <p:sp>
        <p:nvSpPr>
          <p:cNvPr id="30759" name="TextBox 50"/>
          <p:cNvSpPr txBox="1">
            <a:spLocks noChangeArrowheads="1"/>
          </p:cNvSpPr>
          <p:nvPr/>
        </p:nvSpPr>
        <p:spPr bwMode="auto">
          <a:xfrm>
            <a:off x="1447800" y="2794000"/>
            <a:ext cx="793750" cy="307975"/>
          </a:xfrm>
          <a:prstGeom prst="rect">
            <a:avLst/>
          </a:prstGeom>
          <a:noFill/>
          <a:ln w="9525">
            <a:noFill/>
            <a:miter lim="800000"/>
            <a:headEnd/>
            <a:tailEnd/>
          </a:ln>
        </p:spPr>
        <p:txBody>
          <a:bodyPr wrap="none">
            <a:prstTxWarp prst="textNoShape">
              <a:avLst/>
            </a:prstTxWarp>
            <a:spAutoFit/>
          </a:bodyPr>
          <a:lstStyle/>
          <a:p>
            <a:r>
              <a:rPr lang="es-ES" sz="1400"/>
              <a:t>Antigua</a:t>
            </a:r>
          </a:p>
        </p:txBody>
      </p:sp>
      <p:sp>
        <p:nvSpPr>
          <p:cNvPr id="30760" name="TextBox 52"/>
          <p:cNvSpPr txBox="1">
            <a:spLocks noChangeArrowheads="1"/>
          </p:cNvSpPr>
          <p:nvPr/>
        </p:nvSpPr>
        <p:spPr bwMode="auto">
          <a:xfrm>
            <a:off x="2971800" y="1577975"/>
            <a:ext cx="673100" cy="307975"/>
          </a:xfrm>
          <a:prstGeom prst="rect">
            <a:avLst/>
          </a:prstGeom>
          <a:noFill/>
          <a:ln w="9525">
            <a:noFill/>
            <a:miter lim="800000"/>
            <a:headEnd/>
            <a:tailEnd/>
          </a:ln>
        </p:spPr>
        <p:txBody>
          <a:bodyPr wrap="none">
            <a:prstTxWarp prst="textNoShape">
              <a:avLst/>
            </a:prstTxWarp>
            <a:spAutoFit/>
          </a:bodyPr>
          <a:lstStyle/>
          <a:p>
            <a:r>
              <a:rPr lang="es-ES" sz="1400"/>
              <a:t>Belice</a:t>
            </a:r>
          </a:p>
        </p:txBody>
      </p:sp>
      <p:sp>
        <p:nvSpPr>
          <p:cNvPr id="56" name="Oval 55"/>
          <p:cNvSpPr>
            <a:spLocks noChangeArrowheads="1"/>
          </p:cNvSpPr>
          <p:nvPr/>
        </p:nvSpPr>
        <p:spPr bwMode="auto">
          <a:xfrm>
            <a:off x="2895600" y="1730375"/>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pic>
        <p:nvPicPr>
          <p:cNvPr id="30763" name="Picture 12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847725"/>
            <a:ext cx="473075" cy="577850"/>
          </a:xfrm>
          <a:prstGeom prst="rect">
            <a:avLst/>
          </a:prstGeom>
          <a:noFill/>
          <a:ln w="9525">
            <a:noFill/>
            <a:miter lim="800000"/>
            <a:headEnd/>
            <a:tailEnd/>
          </a:ln>
        </p:spPr>
      </p:pic>
      <p:pic>
        <p:nvPicPr>
          <p:cNvPr id="30764" name="Picture 12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74925" y="542925"/>
            <a:ext cx="473075" cy="577850"/>
          </a:xfrm>
          <a:prstGeom prst="rect">
            <a:avLst/>
          </a:prstGeom>
          <a:noFill/>
          <a:ln w="9525">
            <a:noFill/>
            <a:miter lim="800000"/>
            <a:headEnd/>
            <a:tailEnd/>
          </a:ln>
        </p:spPr>
      </p:pic>
      <p:pic>
        <p:nvPicPr>
          <p:cNvPr id="30765" name="Picture 12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7525" y="4810125"/>
            <a:ext cx="473075" cy="577850"/>
          </a:xfrm>
          <a:prstGeom prst="rect">
            <a:avLst/>
          </a:prstGeom>
          <a:noFill/>
          <a:ln w="9525">
            <a:noFill/>
            <a:miter lim="800000"/>
            <a:headEnd/>
            <a:tailEnd/>
          </a:ln>
        </p:spPr>
      </p:pic>
    </p:spTree>
    <p:extLst>
      <p:ext uri="{BB962C8B-B14F-4D97-AF65-F5344CB8AC3E}">
        <p14:creationId xmlns:p14="http://schemas.microsoft.com/office/powerpoint/2010/main" val="38897001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990600" y="1416050"/>
            <a:ext cx="6856575" cy="5119162"/>
          </a:xfrm>
          <a:prstGeom prst="rect">
            <a:avLst/>
          </a:prstGeom>
          <a:noFill/>
          <a:ln w="9525">
            <a:noFill/>
            <a:miter lim="800000"/>
            <a:headEnd/>
            <a:tailEnd/>
          </a:ln>
        </p:spPr>
      </p:pic>
      <p:sp>
        <p:nvSpPr>
          <p:cNvPr id="33795" name="TextBox 7"/>
          <p:cNvSpPr txBox="1">
            <a:spLocks noChangeArrowheads="1"/>
          </p:cNvSpPr>
          <p:nvPr/>
        </p:nvSpPr>
        <p:spPr bwMode="auto">
          <a:xfrm>
            <a:off x="7467600" y="5451475"/>
            <a:ext cx="1377950"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SUDAMERICA</a:t>
            </a:r>
          </a:p>
        </p:txBody>
      </p:sp>
      <p:cxnSp>
        <p:nvCxnSpPr>
          <p:cNvPr id="19" name="Curved Connector 18"/>
          <p:cNvCxnSpPr/>
          <p:nvPr/>
        </p:nvCxnSpPr>
        <p:spPr>
          <a:xfrm rot="16200000" flipH="1">
            <a:off x="602457" y="1869281"/>
            <a:ext cx="1727200" cy="1277937"/>
          </a:xfrm>
          <a:prstGeom prst="curvedConnector3">
            <a:avLst>
              <a:gd name="adj1" fmla="val 82176"/>
            </a:avLst>
          </a:prstGeom>
          <a:ln w="381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sp>
        <p:nvSpPr>
          <p:cNvPr id="33797" name="TextBox 22"/>
          <p:cNvSpPr txBox="1">
            <a:spLocks noChangeArrowheads="1"/>
          </p:cNvSpPr>
          <p:nvPr/>
        </p:nvSpPr>
        <p:spPr bwMode="auto">
          <a:xfrm>
            <a:off x="381000" y="1416050"/>
            <a:ext cx="892175"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MEXICO</a:t>
            </a:r>
          </a:p>
        </p:txBody>
      </p:sp>
      <p:cxnSp>
        <p:nvCxnSpPr>
          <p:cNvPr id="35" name="Curved Connector 34"/>
          <p:cNvCxnSpPr/>
          <p:nvPr/>
        </p:nvCxnSpPr>
        <p:spPr>
          <a:xfrm rot="5400000">
            <a:off x="1729582" y="2612231"/>
            <a:ext cx="1143000" cy="427037"/>
          </a:xfrm>
          <a:prstGeom prst="curvedConnector4">
            <a:avLst>
              <a:gd name="adj1" fmla="val 27408"/>
              <a:gd name="adj2" fmla="val 62301"/>
            </a:avLst>
          </a:prstGeom>
          <a:ln w="28575"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49" name="Curved Connector 48"/>
          <p:cNvCxnSpPr/>
          <p:nvPr/>
        </p:nvCxnSpPr>
        <p:spPr>
          <a:xfrm rot="5400000">
            <a:off x="2588419" y="2861469"/>
            <a:ext cx="22225" cy="896937"/>
          </a:xfrm>
          <a:prstGeom prst="curvedConnector4">
            <a:avLst>
              <a:gd name="adj1" fmla="val -1403652"/>
              <a:gd name="adj2" fmla="val 55804"/>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0" name="Curved Connector 53"/>
          <p:cNvCxnSpPr/>
          <p:nvPr/>
        </p:nvCxnSpPr>
        <p:spPr>
          <a:xfrm>
            <a:off x="3581400" y="4051300"/>
            <a:ext cx="428625" cy="314325"/>
          </a:xfrm>
          <a:prstGeom prst="curvedConnector4">
            <a:avLst>
              <a:gd name="adj1" fmla="val 4536"/>
              <a:gd name="adj2" fmla="val 27208"/>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4" name="Curved Connector 53"/>
          <p:cNvCxnSpPr/>
          <p:nvPr/>
        </p:nvCxnSpPr>
        <p:spPr>
          <a:xfrm rot="16200000" flipH="1">
            <a:off x="3984625" y="4460875"/>
            <a:ext cx="946150" cy="628650"/>
          </a:xfrm>
          <a:prstGeom prst="curvedConnector3">
            <a:avLst>
              <a:gd name="adj1" fmla="val 50000"/>
            </a:avLst>
          </a:prstGeom>
          <a:ln w="762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6" name="Curved Connector 53"/>
          <p:cNvCxnSpPr>
            <a:endCxn id="67" idx="3"/>
          </p:cNvCxnSpPr>
          <p:nvPr/>
        </p:nvCxnSpPr>
        <p:spPr>
          <a:xfrm>
            <a:off x="4876800" y="5226050"/>
            <a:ext cx="1724025" cy="434975"/>
          </a:xfrm>
          <a:prstGeom prst="curvedConnector4">
            <a:avLst>
              <a:gd name="adj1" fmla="val 38682"/>
              <a:gd name="adj2" fmla="val 152566"/>
            </a:avLst>
          </a:prstGeom>
          <a:ln w="12700" cmpd="sng">
            <a:solidFill>
              <a:srgbClr val="008000"/>
            </a:solidFill>
            <a:prstDash val="sysDash"/>
          </a:ln>
        </p:spPr>
        <p:style>
          <a:lnRef idx="2">
            <a:schemeClr val="accent1"/>
          </a:lnRef>
          <a:fillRef idx="0">
            <a:schemeClr val="accent1"/>
          </a:fillRef>
          <a:effectRef idx="1">
            <a:schemeClr val="accent1"/>
          </a:effectRef>
          <a:fontRef idx="minor">
            <a:schemeClr val="tx1"/>
          </a:fontRef>
        </p:style>
      </p:cxnSp>
      <p:sp>
        <p:nvSpPr>
          <p:cNvPr id="67" name="Oval 66"/>
          <p:cNvSpPr>
            <a:spLocks noChangeArrowheads="1"/>
          </p:cNvSpPr>
          <p:nvPr/>
        </p:nvSpPr>
        <p:spPr bwMode="auto">
          <a:xfrm>
            <a:off x="6583363" y="55308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804" name="TextBox 70"/>
          <p:cNvSpPr txBox="1">
            <a:spLocks noChangeArrowheads="1"/>
          </p:cNvSpPr>
          <p:nvPr/>
        </p:nvSpPr>
        <p:spPr bwMode="auto">
          <a:xfrm>
            <a:off x="3070225" y="955675"/>
            <a:ext cx="952500"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CANCUN</a:t>
            </a:r>
          </a:p>
        </p:txBody>
      </p:sp>
      <p:cxnSp>
        <p:nvCxnSpPr>
          <p:cNvPr id="34" name="Curved Connector 48"/>
          <p:cNvCxnSpPr>
            <a:stCxn id="65" idx="6"/>
          </p:cNvCxnSpPr>
          <p:nvPr/>
        </p:nvCxnSpPr>
        <p:spPr>
          <a:xfrm flipV="1">
            <a:off x="2743200" y="3222625"/>
            <a:ext cx="307975" cy="479425"/>
          </a:xfrm>
          <a:prstGeom prst="curvedConnector2">
            <a:avLst/>
          </a:prstGeom>
          <a:ln w="76200" cmpd="sng">
            <a:solidFill>
              <a:srgbClr val="0000FF"/>
            </a:solidFill>
            <a:prstDash val="solid"/>
          </a:ln>
        </p:spPr>
        <p:style>
          <a:lnRef idx="2">
            <a:schemeClr val="accent1"/>
          </a:lnRef>
          <a:fillRef idx="0">
            <a:schemeClr val="accent1"/>
          </a:fillRef>
          <a:effectRef idx="1">
            <a:schemeClr val="accent1"/>
          </a:effectRef>
          <a:fontRef idx="minor">
            <a:schemeClr val="tx1"/>
          </a:fontRef>
        </p:style>
      </p:cxnSp>
      <p:cxnSp>
        <p:nvCxnSpPr>
          <p:cNvPr id="37" name="Curved Connector 48"/>
          <p:cNvCxnSpPr/>
          <p:nvPr/>
        </p:nvCxnSpPr>
        <p:spPr>
          <a:xfrm rot="10800000" flipV="1">
            <a:off x="3065463" y="2711450"/>
            <a:ext cx="896937" cy="479425"/>
          </a:xfrm>
          <a:prstGeom prst="curvedConnector3">
            <a:avLst>
              <a:gd name="adj1" fmla="val 50000"/>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0" name="Oval 39"/>
          <p:cNvSpPr>
            <a:spLocks noChangeArrowheads="1"/>
          </p:cNvSpPr>
          <p:nvPr/>
        </p:nvSpPr>
        <p:spPr bwMode="auto">
          <a:xfrm>
            <a:off x="3840163" y="26352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0" name="Oval 29"/>
          <p:cNvSpPr>
            <a:spLocks noChangeArrowheads="1"/>
          </p:cNvSpPr>
          <p:nvPr/>
        </p:nvSpPr>
        <p:spPr bwMode="auto">
          <a:xfrm>
            <a:off x="3001963" y="30924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 name="Oval 32"/>
          <p:cNvSpPr>
            <a:spLocks noChangeArrowheads="1"/>
          </p:cNvSpPr>
          <p:nvPr/>
        </p:nvSpPr>
        <p:spPr bwMode="auto">
          <a:xfrm>
            <a:off x="2087563" y="32448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9" name="Oval 38"/>
          <p:cNvSpPr>
            <a:spLocks noChangeArrowheads="1"/>
          </p:cNvSpPr>
          <p:nvPr/>
        </p:nvSpPr>
        <p:spPr bwMode="auto">
          <a:xfrm>
            <a:off x="3505200" y="3930650"/>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2" name="Oval 41"/>
          <p:cNvSpPr>
            <a:spLocks noChangeArrowheads="1"/>
          </p:cNvSpPr>
          <p:nvPr/>
        </p:nvSpPr>
        <p:spPr bwMode="auto">
          <a:xfrm>
            <a:off x="3992563" y="42354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4" name="Oval 43"/>
          <p:cNvSpPr>
            <a:spLocks noChangeArrowheads="1"/>
          </p:cNvSpPr>
          <p:nvPr/>
        </p:nvSpPr>
        <p:spPr bwMode="auto">
          <a:xfrm>
            <a:off x="4754563" y="51498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pic>
        <p:nvPicPr>
          <p:cNvPr id="33813" name="Picture 12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1000" y="4006850"/>
            <a:ext cx="930275" cy="1136650"/>
          </a:xfrm>
          <a:prstGeom prst="rect">
            <a:avLst/>
          </a:prstGeom>
          <a:noFill/>
          <a:ln w="9525">
            <a:noFill/>
            <a:miter lim="800000"/>
            <a:headEnd/>
            <a:tailEnd/>
          </a:ln>
        </p:spPr>
      </p:pic>
      <p:pic>
        <p:nvPicPr>
          <p:cNvPr id="33814" name="Picture 12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 y="990600"/>
            <a:ext cx="473075" cy="577850"/>
          </a:xfrm>
          <a:prstGeom prst="rect">
            <a:avLst/>
          </a:prstGeom>
          <a:noFill/>
          <a:ln w="9525">
            <a:noFill/>
            <a:miter lim="800000"/>
            <a:headEnd/>
            <a:tailEnd/>
          </a:ln>
        </p:spPr>
      </p:pic>
      <p:pic>
        <p:nvPicPr>
          <p:cNvPr id="33815" name="Picture 12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4325" y="3168650"/>
            <a:ext cx="473075" cy="577850"/>
          </a:xfrm>
          <a:prstGeom prst="rect">
            <a:avLst/>
          </a:prstGeom>
          <a:noFill/>
          <a:ln w="9525">
            <a:noFill/>
            <a:miter lim="800000"/>
            <a:headEnd/>
            <a:tailEnd/>
          </a:ln>
        </p:spPr>
      </p:pic>
      <p:pic>
        <p:nvPicPr>
          <p:cNvPr id="33816" name="Picture 12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3925" y="3429000"/>
            <a:ext cx="473075" cy="577850"/>
          </a:xfrm>
          <a:prstGeom prst="rect">
            <a:avLst/>
          </a:prstGeom>
          <a:noFill/>
          <a:ln w="9525">
            <a:noFill/>
            <a:miter lim="800000"/>
            <a:headEnd/>
            <a:tailEnd/>
          </a:ln>
        </p:spPr>
      </p:pic>
      <p:pic>
        <p:nvPicPr>
          <p:cNvPr id="33817" name="Picture 12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71800" y="3778250"/>
            <a:ext cx="473075" cy="577850"/>
          </a:xfrm>
          <a:prstGeom prst="rect">
            <a:avLst/>
          </a:prstGeom>
          <a:noFill/>
          <a:ln w="9525">
            <a:noFill/>
            <a:miter lim="800000"/>
            <a:headEnd/>
            <a:tailEnd/>
          </a:ln>
        </p:spPr>
      </p:pic>
      <p:pic>
        <p:nvPicPr>
          <p:cNvPr id="33818" name="Picture 12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3125" y="4159250"/>
            <a:ext cx="473075" cy="577850"/>
          </a:xfrm>
          <a:prstGeom prst="rect">
            <a:avLst/>
          </a:prstGeom>
          <a:noFill/>
          <a:ln w="9525">
            <a:noFill/>
            <a:miter lim="800000"/>
            <a:headEnd/>
            <a:tailEnd/>
          </a:ln>
        </p:spPr>
      </p:pic>
      <p:pic>
        <p:nvPicPr>
          <p:cNvPr id="33819" name="Picture 12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75125" y="5029200"/>
            <a:ext cx="473075" cy="577850"/>
          </a:xfrm>
          <a:prstGeom prst="rect">
            <a:avLst/>
          </a:prstGeom>
          <a:noFill/>
          <a:ln w="9525">
            <a:noFill/>
            <a:miter lim="800000"/>
            <a:headEnd/>
            <a:tailEnd/>
          </a:ln>
        </p:spPr>
      </p:pic>
      <p:cxnSp>
        <p:nvCxnSpPr>
          <p:cNvPr id="45" name="Curved Connector 44"/>
          <p:cNvCxnSpPr/>
          <p:nvPr/>
        </p:nvCxnSpPr>
        <p:spPr>
          <a:xfrm rot="16200000" flipH="1">
            <a:off x="2947988" y="3409950"/>
            <a:ext cx="76200" cy="615950"/>
          </a:xfrm>
          <a:prstGeom prst="curvedConnector3">
            <a:avLst>
              <a:gd name="adj1" fmla="val 7067"/>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56" name="Block Arc 55"/>
          <p:cNvSpPr>
            <a:spLocks noChangeArrowheads="1"/>
          </p:cNvSpPr>
          <p:nvPr/>
        </p:nvSpPr>
        <p:spPr bwMode="auto">
          <a:xfrm rot="-7484203">
            <a:off x="3156744" y="3594894"/>
            <a:ext cx="441325" cy="496887"/>
          </a:xfrm>
          <a:custGeom>
            <a:avLst/>
            <a:gdLst>
              <a:gd name="T0" fmla="*/ 55165 w 441874"/>
              <a:gd name="T1" fmla="*/ 248444 h 495956"/>
              <a:gd name="T2" fmla="*/ 386160 w 441874"/>
              <a:gd name="T3" fmla="*/ 248444 h 495956"/>
              <a:gd name="T4" fmla="*/ 220663 w 441874"/>
              <a:gd name="T5" fmla="*/ 248444 h 495956"/>
              <a:gd name="T6" fmla="*/ 0 60000 65536"/>
              <a:gd name="T7" fmla="*/ 0 60000 65536"/>
              <a:gd name="T8" fmla="*/ 0 60000 65536"/>
              <a:gd name="T9" fmla="*/ 0 w 441874"/>
              <a:gd name="T10" fmla="*/ 0 h 495956"/>
              <a:gd name="T11" fmla="*/ 441874 w 441874"/>
              <a:gd name="T12" fmla="*/ 247978 h 495956"/>
            </a:gdLst>
            <a:ahLst/>
            <a:cxnLst>
              <a:cxn ang="T6">
                <a:pos x="T0" y="T1"/>
              </a:cxn>
              <a:cxn ang="T7">
                <a:pos x="T2" y="T3"/>
              </a:cxn>
              <a:cxn ang="T8">
                <a:pos x="T4" y="T5"/>
              </a:cxn>
            </a:cxnLst>
            <a:rect l="T9" t="T10" r="T11" b="T12"/>
            <a:pathLst>
              <a:path w="441874" h="495956">
                <a:moveTo>
                  <a:pt x="0" y="247978"/>
                </a:moveTo>
                <a:lnTo>
                  <a:pt x="0" y="247978"/>
                </a:lnTo>
                <a:cubicBezTo>
                  <a:pt x="0" y="111023"/>
                  <a:pt x="98916" y="0"/>
                  <a:pt x="220937" y="0"/>
                </a:cubicBezTo>
                <a:cubicBezTo>
                  <a:pt x="342957" y="0"/>
                  <a:pt x="441874" y="111023"/>
                  <a:pt x="441874" y="247978"/>
                </a:cubicBezTo>
                <a:lnTo>
                  <a:pt x="331406" y="247978"/>
                </a:lnTo>
                <a:cubicBezTo>
                  <a:pt x="331406" y="172033"/>
                  <a:pt x="281947" y="110468"/>
                  <a:pt x="220937" y="110468"/>
                </a:cubicBezTo>
                <a:cubicBezTo>
                  <a:pt x="159926" y="110468"/>
                  <a:pt x="110468" y="172033"/>
                  <a:pt x="110468" y="247978"/>
                </a:cubicBezTo>
                <a:close/>
              </a:path>
            </a:pathLst>
          </a:custGeom>
          <a:solidFill>
            <a:srgbClr val="0000FF"/>
          </a:solidFill>
          <a:ln w="12700">
            <a:solidFill>
              <a:srgbClr val="0000FF"/>
            </a:solidFill>
            <a:miter lim="800000"/>
            <a:headEnd/>
            <a:tailEnd/>
          </a:ln>
          <a:effectLst>
            <a:outerShdw blurRad="63500" dist="25400" dir="6599969" sx="100999" sy="100999" rotWithShape="0">
              <a:srgbClr val="808080">
                <a:alpha val="75000"/>
              </a:srgbClr>
            </a:outerShdw>
          </a:effectLst>
        </p:spPr>
        <p:txBody>
          <a:bodyPr anchor="ctr">
            <a:prstTxWarp prst="textNoShape">
              <a:avLst/>
            </a:prstTxWarp>
          </a:bodyPr>
          <a:lstStyle/>
          <a:p>
            <a:pPr>
              <a:defRPr/>
            </a:pPr>
            <a:endParaRPr lang="es-ES">
              <a:ea typeface="ＭＳ Ｐゴシック" pitchFamily="50" charset="-128"/>
              <a:cs typeface="ＭＳ Ｐゴシック" pitchFamily="50" charset="-128"/>
            </a:endParaRPr>
          </a:p>
        </p:txBody>
      </p:sp>
      <p:sp>
        <p:nvSpPr>
          <p:cNvPr id="33822" name="TextBox 60"/>
          <p:cNvSpPr txBox="1">
            <a:spLocks noChangeArrowheads="1"/>
          </p:cNvSpPr>
          <p:nvPr/>
        </p:nvSpPr>
        <p:spPr bwMode="auto">
          <a:xfrm>
            <a:off x="1600200" y="3854450"/>
            <a:ext cx="1447800" cy="369888"/>
          </a:xfrm>
          <a:prstGeom prst="rect">
            <a:avLst/>
          </a:prstGeom>
          <a:solidFill>
            <a:schemeClr val="bg1"/>
          </a:solidFill>
          <a:ln w="9525">
            <a:noFill/>
            <a:miter lim="800000"/>
            <a:headEnd/>
            <a:tailEnd/>
          </a:ln>
        </p:spPr>
        <p:txBody>
          <a:bodyPr>
            <a:prstTxWarp prst="textNoShape">
              <a:avLst/>
            </a:prstTxWarp>
            <a:spAutoFit/>
          </a:bodyPr>
          <a:lstStyle/>
          <a:p>
            <a:endParaRPr lang="es-MX"/>
          </a:p>
        </p:txBody>
      </p:sp>
      <p:sp>
        <p:nvSpPr>
          <p:cNvPr id="65" name="Oval 64"/>
          <p:cNvSpPr>
            <a:spLocks noChangeArrowheads="1"/>
          </p:cNvSpPr>
          <p:nvPr/>
        </p:nvSpPr>
        <p:spPr bwMode="auto">
          <a:xfrm>
            <a:off x="2620963" y="36258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68" name="Oval 67"/>
          <p:cNvSpPr>
            <a:spLocks noChangeArrowheads="1"/>
          </p:cNvSpPr>
          <p:nvPr/>
        </p:nvSpPr>
        <p:spPr bwMode="auto">
          <a:xfrm>
            <a:off x="2468563" y="2178050"/>
            <a:ext cx="122237"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43" name="Oval 42"/>
          <p:cNvSpPr>
            <a:spLocks noChangeArrowheads="1"/>
          </p:cNvSpPr>
          <p:nvPr/>
        </p:nvSpPr>
        <p:spPr bwMode="auto">
          <a:xfrm>
            <a:off x="3200400" y="3625850"/>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827" name="Title 1"/>
          <p:cNvSpPr txBox="1">
            <a:spLocks/>
          </p:cNvSpPr>
          <p:nvPr/>
        </p:nvSpPr>
        <p:spPr bwMode="auto">
          <a:xfrm>
            <a:off x="5452532" y="174625"/>
            <a:ext cx="3462867" cy="968375"/>
          </a:xfrm>
          <a:prstGeom prst="rect">
            <a:avLst/>
          </a:prstGeom>
          <a:noFill/>
          <a:ln w="9525">
            <a:noFill/>
            <a:miter lim="800000"/>
            <a:headEnd/>
            <a:tailEnd/>
          </a:ln>
        </p:spPr>
        <p:txBody>
          <a:bodyPr>
            <a:prstTxWarp prst="textNoShape">
              <a:avLst/>
            </a:prstTxWarp>
          </a:bodyPr>
          <a:lstStyle/>
          <a:p>
            <a:pPr algn="ctr" defTabSz="914400">
              <a:spcBef>
                <a:spcPct val="0"/>
              </a:spcBef>
            </a:pPr>
            <a:r>
              <a:rPr lang="es-MX" sz="2800" b="1" dirty="0" smtClean="0">
                <a:solidFill>
                  <a:schemeClr val="accent1"/>
                </a:solidFill>
                <a:latin typeface="+mj-lt"/>
                <a:ea typeface="+mj-ea"/>
                <a:cs typeface="+mj-cs"/>
              </a:rPr>
              <a:t>El futuro de El Salvador en los Circuitos de CA</a:t>
            </a:r>
          </a:p>
        </p:txBody>
      </p:sp>
      <p:sp>
        <p:nvSpPr>
          <p:cNvPr id="33828" name="TextBox 47"/>
          <p:cNvSpPr txBox="1">
            <a:spLocks noChangeArrowheads="1"/>
          </p:cNvSpPr>
          <p:nvPr/>
        </p:nvSpPr>
        <p:spPr bwMode="auto">
          <a:xfrm>
            <a:off x="4029075" y="4079875"/>
            <a:ext cx="623888" cy="307975"/>
          </a:xfrm>
          <a:prstGeom prst="rect">
            <a:avLst/>
          </a:prstGeom>
          <a:noFill/>
          <a:ln w="9525">
            <a:noFill/>
            <a:miter lim="800000"/>
            <a:headEnd/>
            <a:tailEnd/>
          </a:ln>
        </p:spPr>
        <p:txBody>
          <a:bodyPr wrap="none">
            <a:prstTxWarp prst="textNoShape">
              <a:avLst/>
            </a:prstTxWarp>
            <a:spAutoFit/>
          </a:bodyPr>
          <a:lstStyle/>
          <a:p>
            <a:r>
              <a:rPr lang="es-ES" sz="1400"/>
              <a:t>Lelón</a:t>
            </a:r>
          </a:p>
        </p:txBody>
      </p:sp>
      <p:sp>
        <p:nvSpPr>
          <p:cNvPr id="33829" name="TextBox 47"/>
          <p:cNvSpPr txBox="1">
            <a:spLocks noChangeArrowheads="1"/>
          </p:cNvSpPr>
          <p:nvPr/>
        </p:nvSpPr>
        <p:spPr bwMode="auto">
          <a:xfrm>
            <a:off x="3536950" y="3775075"/>
            <a:ext cx="703263" cy="307975"/>
          </a:xfrm>
          <a:prstGeom prst="rect">
            <a:avLst/>
          </a:prstGeom>
          <a:noFill/>
          <a:ln w="9525">
            <a:noFill/>
            <a:miter lim="800000"/>
            <a:headEnd/>
            <a:tailEnd/>
          </a:ln>
        </p:spPr>
        <p:txBody>
          <a:bodyPr wrap="none">
            <a:prstTxWarp prst="textNoShape">
              <a:avLst/>
            </a:prstTxWarp>
            <a:spAutoFit/>
          </a:bodyPr>
          <a:lstStyle/>
          <a:p>
            <a:r>
              <a:rPr lang="es-ES" sz="1400"/>
              <a:t>Potosí</a:t>
            </a:r>
          </a:p>
        </p:txBody>
      </p:sp>
      <p:cxnSp>
        <p:nvCxnSpPr>
          <p:cNvPr id="48" name="Curved Connector 53"/>
          <p:cNvCxnSpPr>
            <a:stCxn id="30" idx="6"/>
            <a:endCxn id="33828" idx="1"/>
          </p:cNvCxnSpPr>
          <p:nvPr/>
        </p:nvCxnSpPr>
        <p:spPr>
          <a:xfrm>
            <a:off x="3124200" y="3168650"/>
            <a:ext cx="904875" cy="1065213"/>
          </a:xfrm>
          <a:prstGeom prst="curvedConnector3">
            <a:avLst>
              <a:gd name="adj1" fmla="val 50000"/>
            </a:avLst>
          </a:prstGeom>
          <a:ln w="3175"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3832" name="TextBox 47"/>
          <p:cNvSpPr txBox="1">
            <a:spLocks noChangeArrowheads="1"/>
          </p:cNvSpPr>
          <p:nvPr/>
        </p:nvSpPr>
        <p:spPr bwMode="auto">
          <a:xfrm>
            <a:off x="3276600" y="3473450"/>
            <a:ext cx="903288" cy="307975"/>
          </a:xfrm>
          <a:prstGeom prst="rect">
            <a:avLst/>
          </a:prstGeom>
          <a:noFill/>
          <a:ln w="9525">
            <a:noFill/>
            <a:miter lim="800000"/>
            <a:headEnd/>
            <a:tailEnd/>
          </a:ln>
        </p:spPr>
        <p:txBody>
          <a:bodyPr wrap="none">
            <a:prstTxWarp prst="textNoShape">
              <a:avLst/>
            </a:prstTxWarp>
            <a:spAutoFit/>
          </a:bodyPr>
          <a:lstStyle/>
          <a:p>
            <a:r>
              <a:rPr lang="es-ES" sz="1400"/>
              <a:t>La Unión</a:t>
            </a:r>
          </a:p>
        </p:txBody>
      </p:sp>
      <p:sp>
        <p:nvSpPr>
          <p:cNvPr id="33833" name="TextBox 56"/>
          <p:cNvSpPr txBox="1">
            <a:spLocks noChangeArrowheads="1"/>
          </p:cNvSpPr>
          <p:nvPr/>
        </p:nvSpPr>
        <p:spPr bwMode="auto">
          <a:xfrm>
            <a:off x="3781425" y="2403475"/>
            <a:ext cx="763588" cy="307975"/>
          </a:xfrm>
          <a:prstGeom prst="rect">
            <a:avLst/>
          </a:prstGeom>
          <a:noFill/>
          <a:ln w="9525">
            <a:noFill/>
            <a:miter lim="800000"/>
            <a:headEnd/>
            <a:tailEnd/>
          </a:ln>
        </p:spPr>
        <p:txBody>
          <a:bodyPr wrap="none">
            <a:prstTxWarp prst="textNoShape">
              <a:avLst/>
            </a:prstTxWarp>
            <a:spAutoFit/>
          </a:bodyPr>
          <a:lstStyle/>
          <a:p>
            <a:r>
              <a:rPr lang="es-ES" sz="1400"/>
              <a:t>Roatán</a:t>
            </a:r>
          </a:p>
        </p:txBody>
      </p:sp>
      <p:sp>
        <p:nvSpPr>
          <p:cNvPr id="33834" name="TextBox 58"/>
          <p:cNvSpPr txBox="1">
            <a:spLocks noChangeArrowheads="1"/>
          </p:cNvSpPr>
          <p:nvPr/>
        </p:nvSpPr>
        <p:spPr bwMode="auto">
          <a:xfrm>
            <a:off x="1447800" y="2936875"/>
            <a:ext cx="793750" cy="307975"/>
          </a:xfrm>
          <a:prstGeom prst="rect">
            <a:avLst/>
          </a:prstGeom>
          <a:noFill/>
          <a:ln w="9525">
            <a:noFill/>
            <a:miter lim="800000"/>
            <a:headEnd/>
            <a:tailEnd/>
          </a:ln>
        </p:spPr>
        <p:txBody>
          <a:bodyPr wrap="none">
            <a:prstTxWarp prst="textNoShape">
              <a:avLst/>
            </a:prstTxWarp>
            <a:spAutoFit/>
          </a:bodyPr>
          <a:lstStyle/>
          <a:p>
            <a:r>
              <a:rPr lang="es-ES" sz="1400"/>
              <a:t>Antigua</a:t>
            </a:r>
          </a:p>
        </p:txBody>
      </p:sp>
      <p:cxnSp>
        <p:nvCxnSpPr>
          <p:cNvPr id="62" name="Curved Connector 25"/>
          <p:cNvCxnSpPr/>
          <p:nvPr/>
        </p:nvCxnSpPr>
        <p:spPr>
          <a:xfrm rot="5400000">
            <a:off x="2590007" y="1523206"/>
            <a:ext cx="839788" cy="15875"/>
          </a:xfrm>
          <a:prstGeom prst="curvedConnector2">
            <a:avLst/>
          </a:prstGeom>
          <a:ln w="381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cxnSp>
        <p:nvCxnSpPr>
          <p:cNvPr id="69" name="Curved Connector 68"/>
          <p:cNvCxnSpPr/>
          <p:nvPr/>
        </p:nvCxnSpPr>
        <p:spPr>
          <a:xfrm rot="10800000" flipV="1">
            <a:off x="2466975" y="1951038"/>
            <a:ext cx="428625" cy="280987"/>
          </a:xfrm>
          <a:prstGeom prst="curvedConnector3">
            <a:avLst>
              <a:gd name="adj1" fmla="val 50000"/>
            </a:avLst>
          </a:prstGeom>
          <a:ln w="38100" cmpd="sng">
            <a:solidFill>
              <a:srgbClr val="008000"/>
            </a:solidFill>
            <a:prstDash val="solid"/>
          </a:ln>
        </p:spPr>
        <p:style>
          <a:lnRef idx="2">
            <a:schemeClr val="accent1"/>
          </a:lnRef>
          <a:fillRef idx="0">
            <a:schemeClr val="accent1"/>
          </a:fillRef>
          <a:effectRef idx="1">
            <a:schemeClr val="accent1"/>
          </a:effectRef>
          <a:fontRef idx="minor">
            <a:schemeClr val="tx1"/>
          </a:fontRef>
        </p:style>
      </p:cxnSp>
      <p:sp>
        <p:nvSpPr>
          <p:cNvPr id="33837" name="TextBox 70"/>
          <p:cNvSpPr txBox="1">
            <a:spLocks noChangeArrowheads="1"/>
          </p:cNvSpPr>
          <p:nvPr/>
        </p:nvSpPr>
        <p:spPr bwMode="auto">
          <a:xfrm>
            <a:off x="3070225" y="955675"/>
            <a:ext cx="952500" cy="307975"/>
          </a:xfrm>
          <a:prstGeom prst="rect">
            <a:avLst/>
          </a:prstGeom>
          <a:noFill/>
          <a:ln w="9525">
            <a:noFill/>
            <a:miter lim="800000"/>
            <a:headEnd/>
            <a:tailEnd/>
          </a:ln>
        </p:spPr>
        <p:txBody>
          <a:bodyPr wrap="none">
            <a:prstTxWarp prst="textNoShape">
              <a:avLst/>
            </a:prstTxWarp>
            <a:spAutoFit/>
          </a:bodyPr>
          <a:lstStyle/>
          <a:p>
            <a:r>
              <a:rPr lang="es-MX" sz="1400">
                <a:solidFill>
                  <a:schemeClr val="accent2"/>
                </a:solidFill>
              </a:rPr>
              <a:t>CANCUN</a:t>
            </a:r>
          </a:p>
        </p:txBody>
      </p:sp>
      <p:sp>
        <p:nvSpPr>
          <p:cNvPr id="71" name="Oval 70"/>
          <p:cNvSpPr>
            <a:spLocks noChangeArrowheads="1"/>
          </p:cNvSpPr>
          <p:nvPr/>
        </p:nvSpPr>
        <p:spPr bwMode="auto">
          <a:xfrm>
            <a:off x="2971800" y="1035050"/>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pic>
        <p:nvPicPr>
          <p:cNvPr id="33839" name="Picture 12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4600" y="685800"/>
            <a:ext cx="473075" cy="577850"/>
          </a:xfrm>
          <a:prstGeom prst="rect">
            <a:avLst/>
          </a:prstGeom>
          <a:noFill/>
          <a:ln w="9525">
            <a:noFill/>
            <a:miter lim="800000"/>
            <a:headEnd/>
            <a:tailEnd/>
          </a:ln>
        </p:spPr>
      </p:pic>
      <p:sp>
        <p:nvSpPr>
          <p:cNvPr id="33840" name="TextBox 72"/>
          <p:cNvSpPr txBox="1">
            <a:spLocks noChangeArrowheads="1"/>
          </p:cNvSpPr>
          <p:nvPr/>
        </p:nvSpPr>
        <p:spPr bwMode="auto">
          <a:xfrm>
            <a:off x="2971800" y="1720850"/>
            <a:ext cx="673100" cy="307975"/>
          </a:xfrm>
          <a:prstGeom prst="rect">
            <a:avLst/>
          </a:prstGeom>
          <a:noFill/>
          <a:ln w="9525">
            <a:noFill/>
            <a:miter lim="800000"/>
            <a:headEnd/>
            <a:tailEnd/>
          </a:ln>
        </p:spPr>
        <p:txBody>
          <a:bodyPr wrap="none">
            <a:prstTxWarp prst="textNoShape">
              <a:avLst/>
            </a:prstTxWarp>
            <a:spAutoFit/>
          </a:bodyPr>
          <a:lstStyle/>
          <a:p>
            <a:r>
              <a:rPr lang="es-ES" sz="1400"/>
              <a:t>Belice</a:t>
            </a:r>
          </a:p>
        </p:txBody>
      </p:sp>
      <p:sp>
        <p:nvSpPr>
          <p:cNvPr id="74" name="Oval 73"/>
          <p:cNvSpPr>
            <a:spLocks noChangeArrowheads="1"/>
          </p:cNvSpPr>
          <p:nvPr/>
        </p:nvSpPr>
        <p:spPr bwMode="auto">
          <a:xfrm>
            <a:off x="2895600" y="1873250"/>
            <a:ext cx="122238" cy="152400"/>
          </a:xfrm>
          <a:prstGeom prst="ellipse">
            <a:avLst/>
          </a:prstGeom>
          <a:solidFill>
            <a:srgbClr val="FF0000"/>
          </a:solidFill>
          <a:ln w="12700">
            <a:solidFill>
              <a:srgbClr val="FF0000"/>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33842" name="TextBox 74"/>
          <p:cNvSpPr txBox="1">
            <a:spLocks noChangeArrowheads="1"/>
          </p:cNvSpPr>
          <p:nvPr/>
        </p:nvSpPr>
        <p:spPr bwMode="auto">
          <a:xfrm>
            <a:off x="1957388" y="2098675"/>
            <a:ext cx="557212" cy="307975"/>
          </a:xfrm>
          <a:prstGeom prst="rect">
            <a:avLst/>
          </a:prstGeom>
          <a:noFill/>
          <a:ln w="9525">
            <a:noFill/>
            <a:miter lim="800000"/>
            <a:headEnd/>
            <a:tailEnd/>
          </a:ln>
        </p:spPr>
        <p:txBody>
          <a:bodyPr wrap="none">
            <a:prstTxWarp prst="textNoShape">
              <a:avLst/>
            </a:prstTxWarp>
            <a:spAutoFit/>
          </a:bodyPr>
          <a:lstStyle/>
          <a:p>
            <a:r>
              <a:rPr lang="es-ES" sz="1400"/>
              <a:t>Tikal</a:t>
            </a:r>
          </a:p>
        </p:txBody>
      </p:sp>
      <p:sp>
        <p:nvSpPr>
          <p:cNvPr id="33843" name="TextBox 56"/>
          <p:cNvSpPr txBox="1">
            <a:spLocks noChangeArrowheads="1"/>
          </p:cNvSpPr>
          <p:nvPr/>
        </p:nvSpPr>
        <p:spPr bwMode="auto">
          <a:xfrm>
            <a:off x="2819400" y="2787650"/>
            <a:ext cx="714375" cy="307975"/>
          </a:xfrm>
          <a:prstGeom prst="rect">
            <a:avLst/>
          </a:prstGeom>
          <a:noFill/>
          <a:ln w="9525">
            <a:noFill/>
            <a:miter lim="800000"/>
            <a:headEnd/>
            <a:tailEnd/>
          </a:ln>
        </p:spPr>
        <p:txBody>
          <a:bodyPr wrap="none">
            <a:prstTxWarp prst="textNoShape">
              <a:avLst/>
            </a:prstTxWarp>
            <a:spAutoFit/>
          </a:bodyPr>
          <a:lstStyle/>
          <a:p>
            <a:r>
              <a:rPr lang="es-ES" sz="1400"/>
              <a:t>Copán</a:t>
            </a:r>
          </a:p>
        </p:txBody>
      </p:sp>
      <p:sp>
        <p:nvSpPr>
          <p:cNvPr id="52" name="Oval 51"/>
          <p:cNvSpPr>
            <a:spLocks noChangeArrowheads="1"/>
          </p:cNvSpPr>
          <p:nvPr/>
        </p:nvSpPr>
        <p:spPr bwMode="auto">
          <a:xfrm>
            <a:off x="2590800" y="3625850"/>
            <a:ext cx="122238" cy="152400"/>
          </a:xfrm>
          <a:prstGeom prst="ellipse">
            <a:avLst/>
          </a:prstGeom>
          <a:solidFill>
            <a:schemeClr val="bg1"/>
          </a:solidFill>
          <a:ln w="12700">
            <a:solidFill>
              <a:schemeClr val="bg1"/>
            </a:solidFill>
            <a:round/>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55" name="Right Arrow 54"/>
          <p:cNvSpPr>
            <a:spLocks noChangeArrowheads="1"/>
          </p:cNvSpPr>
          <p:nvPr/>
        </p:nvSpPr>
        <p:spPr bwMode="auto">
          <a:xfrm rot="19527727">
            <a:off x="1323975" y="4400550"/>
            <a:ext cx="1997075" cy="450850"/>
          </a:xfrm>
          <a:prstGeom prst="rightArrow">
            <a:avLst>
              <a:gd name="adj1" fmla="val 50000"/>
              <a:gd name="adj2" fmla="val 49976"/>
            </a:avLst>
          </a:prstGeom>
          <a:solidFill>
            <a:srgbClr val="0000FF"/>
          </a:solidFill>
          <a:ln w="12700">
            <a:noFill/>
            <a:miter lim="800000"/>
            <a:headEnd/>
            <a:tailEnd/>
          </a:ln>
          <a:effectLst>
            <a:outerShdw dist="25400" dir="6599969" sx="100999" sy="100999" rotWithShape="0">
              <a:srgbClr val="808080">
                <a:alpha val="75000"/>
              </a:srgbClr>
            </a:outerShdw>
          </a:effectLst>
        </p:spPr>
        <p:txBody>
          <a:bodyPr anchor="ctr">
            <a:prstTxWarp prst="textNoShape">
              <a:avLst/>
            </a:prstTxWarp>
          </a:bodyPr>
          <a:lstStyle/>
          <a:p>
            <a:pPr algn="ctr">
              <a:defRPr/>
            </a:pPr>
            <a:endParaRPr lang="es-MX">
              <a:solidFill>
                <a:srgbClr val="FFFFFF"/>
              </a:solidFill>
              <a:latin typeface="Calibri" charset="0"/>
              <a:ea typeface="ＭＳ Ｐゴシック" pitchFamily="50" charset="-128"/>
              <a:cs typeface="ＭＳ Ｐゴシック" pitchFamily="50" charset="-128"/>
            </a:endParaRPr>
          </a:p>
        </p:txBody>
      </p:sp>
      <p:sp>
        <p:nvSpPr>
          <p:cNvPr id="57" name="1 Título"/>
          <p:cNvSpPr txBox="1">
            <a:spLocks/>
          </p:cNvSpPr>
          <p:nvPr/>
        </p:nvSpPr>
        <p:spPr bwMode="auto">
          <a:xfrm>
            <a:off x="104775" y="5308600"/>
            <a:ext cx="2986087" cy="341313"/>
          </a:xfrm>
          <a:prstGeom prst="rect">
            <a:avLst/>
          </a:prstGeom>
          <a:noFill/>
          <a:ln w="9525">
            <a:noFill/>
            <a:miter lim="800000"/>
            <a:headEnd/>
            <a:tailEnd/>
          </a:ln>
        </p:spPr>
        <p:txBody>
          <a:bodyPr>
            <a:prstTxWarp prst="textNoShape">
              <a:avLst/>
            </a:prstTxWarp>
          </a:bodyPr>
          <a:lstStyle/>
          <a:p>
            <a:pPr algn="ctr" defTabSz="914400"/>
            <a:r>
              <a:rPr lang="es-SV" sz="2000" b="1" dirty="0">
                <a:solidFill>
                  <a:srgbClr val="0000FF"/>
                </a:solidFill>
                <a:latin typeface="Corbel" pitchFamily="34" charset="0"/>
              </a:rPr>
              <a:t>El eslabón </a:t>
            </a:r>
            <a:r>
              <a:rPr lang="es-SV" sz="2000" b="1" dirty="0" smtClean="0">
                <a:solidFill>
                  <a:srgbClr val="0000FF"/>
                </a:solidFill>
                <a:latin typeface="Corbel" pitchFamily="34" charset="0"/>
              </a:rPr>
              <a:t>perdido</a:t>
            </a:r>
            <a:endParaRPr lang="es-SV" sz="2000" b="1" dirty="0">
              <a:solidFill>
                <a:srgbClr val="0000FF"/>
              </a:solidFill>
              <a:latin typeface="Corbel" pitchFamily="34" charset="0"/>
            </a:endParaRPr>
          </a:p>
        </p:txBody>
      </p:sp>
      <p:pic>
        <p:nvPicPr>
          <p:cNvPr id="58" name="Imagen 57" descr="logo Golfo.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4093" y="5616575"/>
            <a:ext cx="2645307" cy="826710"/>
          </a:xfrm>
          <a:prstGeom prst="rect">
            <a:avLst/>
          </a:prstGeom>
        </p:spPr>
      </p:pic>
      <p:pic>
        <p:nvPicPr>
          <p:cNvPr id="2" name="Imagen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55401" y="1710060"/>
            <a:ext cx="2611789" cy="1661790"/>
          </a:xfrm>
          <a:prstGeom prst="rect">
            <a:avLst/>
          </a:prstGeom>
        </p:spPr>
      </p:pic>
    </p:spTree>
    <p:extLst>
      <p:ext uri="{BB962C8B-B14F-4D97-AF65-F5344CB8AC3E}">
        <p14:creationId xmlns:p14="http://schemas.microsoft.com/office/powerpoint/2010/main" val="19982517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pPr algn="l"/>
            <a:r>
              <a:rPr lang="es-ES" sz="3200" b="1" dirty="0" smtClean="0"/>
              <a:t>Diagnóstico 2010</a:t>
            </a:r>
            <a:endParaRPr lang="es-ES" sz="3200" b="1" dirty="0"/>
          </a:p>
        </p:txBody>
      </p:sp>
      <p:sp>
        <p:nvSpPr>
          <p:cNvPr id="3" name="Content Placeholder 2"/>
          <p:cNvSpPr>
            <a:spLocks noGrp="1"/>
          </p:cNvSpPr>
          <p:nvPr>
            <p:ph idx="1"/>
          </p:nvPr>
        </p:nvSpPr>
        <p:spPr>
          <a:xfrm>
            <a:off x="457200" y="1295400"/>
            <a:ext cx="8229600" cy="5181600"/>
          </a:xfrm>
        </p:spPr>
        <p:txBody>
          <a:bodyPr>
            <a:normAutofit/>
          </a:bodyPr>
          <a:lstStyle/>
          <a:p>
            <a:r>
              <a:rPr lang="es-ES" dirty="0"/>
              <a:t>P</a:t>
            </a:r>
            <a:r>
              <a:rPr lang="es-ES" dirty="0" smtClean="0"/>
              <a:t>osición geográfica excelente</a:t>
            </a:r>
          </a:p>
          <a:p>
            <a:r>
              <a:rPr lang="es-ES" dirty="0" smtClean="0"/>
              <a:t>Buena actitud, buen paisaje, extraordinaria biodiversidad... </a:t>
            </a:r>
          </a:p>
        </p:txBody>
      </p:sp>
      <p:pic>
        <p:nvPicPr>
          <p:cNvPr id="5" name="Imagen 4" descr="IMG_11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9894" y="3925731"/>
            <a:ext cx="3826906" cy="2551270"/>
          </a:xfrm>
          <a:prstGeom prst="rect">
            <a:avLst/>
          </a:prstGeom>
        </p:spPr>
      </p:pic>
      <p:pic>
        <p:nvPicPr>
          <p:cNvPr id="6"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9578" y="253583"/>
            <a:ext cx="1787221" cy="1805709"/>
          </a:xfrm>
          <a:prstGeom prst="rect">
            <a:avLst/>
          </a:prstGeom>
        </p:spPr>
      </p:pic>
      <p:pic>
        <p:nvPicPr>
          <p:cNvPr id="7" name="Imagen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804" y="3185595"/>
            <a:ext cx="2663826" cy="2171215"/>
          </a:xfrm>
          <a:prstGeom prst="rect">
            <a:avLst/>
          </a:prstGeom>
        </p:spPr>
      </p:pic>
    </p:spTree>
    <p:extLst>
      <p:ext uri="{BB962C8B-B14F-4D97-AF65-F5344CB8AC3E}">
        <p14:creationId xmlns:p14="http://schemas.microsoft.com/office/powerpoint/2010/main" val="15884176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pPr algn="l"/>
            <a:r>
              <a:rPr lang="es-ES" sz="3200" b="1" dirty="0" smtClean="0"/>
              <a:t>Pero... diagnóstico 2010</a:t>
            </a:r>
            <a:endParaRPr lang="es-ES" sz="3200" b="1" dirty="0"/>
          </a:p>
        </p:txBody>
      </p:sp>
      <p:sp>
        <p:nvSpPr>
          <p:cNvPr id="3" name="Content Placeholder 2"/>
          <p:cNvSpPr>
            <a:spLocks noGrp="1"/>
          </p:cNvSpPr>
          <p:nvPr>
            <p:ph idx="1"/>
          </p:nvPr>
        </p:nvSpPr>
        <p:spPr>
          <a:xfrm>
            <a:off x="457200" y="1219200"/>
            <a:ext cx="6618724" cy="5181600"/>
          </a:xfrm>
        </p:spPr>
        <p:txBody>
          <a:bodyPr>
            <a:normAutofit/>
          </a:bodyPr>
          <a:lstStyle/>
          <a:p>
            <a:pPr lvl="1"/>
            <a:r>
              <a:rPr lang="es-ES" sz="2400" dirty="0"/>
              <a:t>P</a:t>
            </a:r>
            <a:r>
              <a:rPr lang="es-ES" sz="2400" dirty="0" smtClean="0"/>
              <a:t>ocos </a:t>
            </a:r>
            <a:r>
              <a:rPr lang="es-ES" sz="2400" dirty="0"/>
              <a:t>lugares </a:t>
            </a:r>
            <a:r>
              <a:rPr lang="es-ES" sz="2400" dirty="0" smtClean="0"/>
              <a:t>para comer</a:t>
            </a:r>
            <a:r>
              <a:rPr lang="es-ES" sz="2400" dirty="0"/>
              <a:t>, </a:t>
            </a:r>
            <a:r>
              <a:rPr lang="es-ES" sz="2400" dirty="0" smtClean="0"/>
              <a:t>comparar</a:t>
            </a:r>
            <a:r>
              <a:rPr lang="es-ES" sz="2400" dirty="0"/>
              <a:t> </a:t>
            </a:r>
            <a:r>
              <a:rPr lang="es-ES" sz="2400" dirty="0" smtClean="0"/>
              <a:t>y hacer</a:t>
            </a:r>
          </a:p>
          <a:p>
            <a:pPr lvl="1"/>
            <a:r>
              <a:rPr lang="es-ES" sz="2400" dirty="0" smtClean="0"/>
              <a:t>Poca </a:t>
            </a:r>
            <a:r>
              <a:rPr lang="es-ES" sz="2400" dirty="0"/>
              <a:t>información </a:t>
            </a:r>
            <a:endParaRPr lang="es-ES" sz="2400" dirty="0" smtClean="0"/>
          </a:p>
          <a:p>
            <a:pPr lvl="1"/>
            <a:r>
              <a:rPr lang="es-ES" sz="2400" dirty="0"/>
              <a:t>M</a:t>
            </a:r>
            <a:r>
              <a:rPr lang="es-ES" sz="2400" dirty="0" smtClean="0"/>
              <a:t>alas </a:t>
            </a:r>
            <a:r>
              <a:rPr lang="es-ES" sz="2400" dirty="0"/>
              <a:t>condiciones de embarque y </a:t>
            </a:r>
            <a:r>
              <a:rPr lang="es-ES" sz="2400" dirty="0" smtClean="0"/>
              <a:t>desembarque</a:t>
            </a:r>
            <a:endParaRPr lang="es-ES" sz="2400" dirty="0"/>
          </a:p>
          <a:p>
            <a:pPr lvl="1"/>
            <a:r>
              <a:rPr lang="es-ES" sz="2400" dirty="0" smtClean="0"/>
              <a:t>Lugares muy sucios</a:t>
            </a:r>
            <a:endParaRPr lang="es-ES" sz="2400" dirty="0"/>
          </a:p>
          <a:p>
            <a:pPr lvl="1"/>
            <a:r>
              <a:rPr lang="es-ES" sz="2400" dirty="0" smtClean="0"/>
              <a:t>Falta de organización</a:t>
            </a:r>
          </a:p>
          <a:p>
            <a:pPr lvl="1"/>
            <a:r>
              <a:rPr lang="es-ES" sz="2400" dirty="0" smtClean="0"/>
              <a:t>Poca experiencia</a:t>
            </a:r>
            <a:endParaRPr lang="es-ES" sz="2400" dirty="0"/>
          </a:p>
          <a:p>
            <a:pPr lvl="1"/>
            <a:endParaRPr lang="es-ES" sz="2400"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5924" y="274638"/>
            <a:ext cx="1610876" cy="1647076"/>
          </a:xfrm>
          <a:prstGeom prst="rect">
            <a:avLst/>
          </a:prstGeom>
        </p:spPr>
      </p:pic>
      <p:pic>
        <p:nvPicPr>
          <p:cNvPr id="5" name="Imagen 4" descr="IMG_123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48" y="4246989"/>
            <a:ext cx="3361258" cy="2240839"/>
          </a:xfrm>
          <a:prstGeom prst="rect">
            <a:avLst/>
          </a:prstGeom>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05966" y="3048000"/>
            <a:ext cx="2381250" cy="3175000"/>
          </a:xfrm>
          <a:prstGeom prst="rect">
            <a:avLst/>
          </a:prstGeom>
          <a:noFill/>
          <a:ln w="9525">
            <a:noFill/>
            <a:miter lim="800000"/>
            <a:headEnd/>
            <a:tailEnd/>
          </a:ln>
          <a:effectLst/>
        </p:spPr>
      </p:pic>
    </p:spTree>
    <p:extLst>
      <p:ext uri="{BB962C8B-B14F-4D97-AF65-F5344CB8AC3E}">
        <p14:creationId xmlns:p14="http://schemas.microsoft.com/office/powerpoint/2010/main" val="23109197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91622"/>
            <a:ext cx="8229600" cy="1452562"/>
          </a:xfrm>
        </p:spPr>
        <p:txBody>
          <a:bodyPr>
            <a:noAutofit/>
          </a:bodyPr>
          <a:lstStyle/>
          <a:p>
            <a:r>
              <a:rPr lang="es-ES" sz="3600" b="1" dirty="0" smtClean="0"/>
              <a:t>Logros : Formamos 35 pescadores-lancheros-guías</a:t>
            </a:r>
            <a:endParaRPr lang="es-ES" sz="3600" b="1" dirty="0"/>
          </a:p>
        </p:txBody>
      </p:sp>
      <p:pic>
        <p:nvPicPr>
          <p:cNvPr id="3" name="Imagen 2"/>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400" y="2059517"/>
            <a:ext cx="2743200" cy="1936750"/>
          </a:xfrm>
          <a:prstGeom prst="rect">
            <a:avLst/>
          </a:prstGeom>
          <a:noFill/>
          <a:ln>
            <a:noFill/>
          </a:ln>
        </p:spPr>
      </p:pic>
      <p:pic>
        <p:nvPicPr>
          <p:cNvPr id="4" name="Imagen 3"/>
          <p:cNvPicPr/>
          <p:nvPr/>
        </p:nvPicPr>
        <p:blipFill>
          <a:blip r:embed="rId5" cstate="email">
            <a:extLst>
              <a:ext uri="{28A0092B-C50C-407E-A947-70E740481C1C}">
                <a14:useLocalDpi xmlns:a14="http://schemas.microsoft.com/office/drawing/2010/main"/>
              </a:ext>
            </a:extLst>
          </a:blip>
          <a:srcRect/>
          <a:stretch>
            <a:fillRect/>
          </a:stretch>
        </p:blipFill>
        <p:spPr bwMode="auto">
          <a:xfrm>
            <a:off x="745066" y="1610604"/>
            <a:ext cx="1981200" cy="1919817"/>
          </a:xfrm>
          <a:prstGeom prst="rect">
            <a:avLst/>
          </a:prstGeom>
          <a:noFill/>
          <a:ln>
            <a:noFill/>
          </a:ln>
        </p:spPr>
      </p:pic>
      <p:pic>
        <p:nvPicPr>
          <p:cNvPr id="5" name="Imagen 4"/>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 y="3996267"/>
            <a:ext cx="2226733" cy="1462617"/>
          </a:xfrm>
          <a:prstGeom prst="rect">
            <a:avLst/>
          </a:prstGeom>
          <a:noFill/>
          <a:ln>
            <a:noFill/>
          </a:ln>
        </p:spPr>
      </p:pic>
      <p:graphicFrame>
        <p:nvGraphicFramePr>
          <p:cNvPr id="8" name="Object 3"/>
          <p:cNvGraphicFramePr>
            <a:graphicFrameLocks noChangeAspect="1"/>
          </p:cNvGraphicFramePr>
          <p:nvPr>
            <p:extLst>
              <p:ext uri="{D42A27DB-BD31-4B8C-83A1-F6EECF244321}">
                <p14:modId xmlns:p14="http://schemas.microsoft.com/office/powerpoint/2010/main" val="1981128598"/>
              </p:ext>
            </p:extLst>
          </p:nvPr>
        </p:nvGraphicFramePr>
        <p:xfrm>
          <a:off x="6476999" y="2059517"/>
          <a:ext cx="2211323" cy="1936750"/>
        </p:xfrm>
        <a:graphic>
          <a:graphicData uri="http://schemas.openxmlformats.org/presentationml/2006/ole">
            <mc:AlternateContent xmlns:mc="http://schemas.openxmlformats.org/markup-compatibility/2006">
              <mc:Choice xmlns:v="urn:schemas-microsoft-com:vml" Requires="v">
                <p:oleObj spid="_x0000_s1063" name="Document" r:id="rId7" imgW="1435100" imgH="1257300" progId="Word.Document.12">
                  <p:link updateAutomatic="1"/>
                </p:oleObj>
              </mc:Choice>
              <mc:Fallback>
                <p:oleObj name="Document" r:id="rId7" imgW="1435100" imgH="1257300" progId="Word.Document.12">
                  <p:link updateAutomatic="1"/>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6999" y="2059517"/>
                        <a:ext cx="2211323" cy="1936750"/>
                      </a:xfrm>
                      <a:prstGeom prst="rect">
                        <a:avLst/>
                      </a:prstGeom>
                      <a:noFill/>
                      <a:ln>
                        <a:noFill/>
                      </a:ln>
                      <a:extLst/>
                    </p:spPr>
                  </p:pic>
                </p:oleObj>
              </mc:Fallback>
            </mc:AlternateContent>
          </a:graphicData>
        </a:graphic>
      </p:graphicFrame>
      <p:pic>
        <p:nvPicPr>
          <p:cNvPr id="10" name="Imagen 9" descr="IMG_0976.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53413" y="4267199"/>
            <a:ext cx="2172225" cy="1448150"/>
          </a:xfrm>
          <a:prstGeom prst="rect">
            <a:avLst/>
          </a:prstGeom>
        </p:spPr>
      </p:pic>
      <p:pic>
        <p:nvPicPr>
          <p:cNvPr id="9" name="Imagen 8" descr="IMG_9685.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07625" y="4157607"/>
            <a:ext cx="3315593" cy="2486695"/>
          </a:xfrm>
          <a:prstGeom prst="rect">
            <a:avLst/>
          </a:prstGeom>
        </p:spPr>
      </p:pic>
    </p:spTree>
    <p:extLst>
      <p:ext uri="{BB962C8B-B14F-4D97-AF65-F5344CB8AC3E}">
        <p14:creationId xmlns:p14="http://schemas.microsoft.com/office/powerpoint/2010/main" val="40635712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947" y="745978"/>
            <a:ext cx="8229600" cy="1143000"/>
          </a:xfrm>
        </p:spPr>
        <p:txBody>
          <a:bodyPr>
            <a:noAutofit/>
          </a:bodyPr>
          <a:lstStyle/>
          <a:p>
            <a:r>
              <a:rPr lang="es-ES" sz="3600" b="1" dirty="0" smtClean="0"/>
              <a:t>Logros: Tenemos mejor oferta de actividades en las islas</a:t>
            </a:r>
            <a:endParaRPr lang="es-ES" sz="3600" b="1" dirty="0"/>
          </a:p>
        </p:txBody>
      </p:sp>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6916" y="2645093"/>
            <a:ext cx="177817" cy="148431"/>
          </a:xfrm>
          <a:prstGeom prst="rect">
            <a:avLst/>
          </a:prstGeom>
        </p:spPr>
      </p:pic>
      <p:pic>
        <p:nvPicPr>
          <p:cNvPr id="12" name="Imagen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168968"/>
            <a:ext cx="9144000" cy="2408405"/>
          </a:xfrm>
          <a:prstGeom prst="rect">
            <a:avLst/>
          </a:prstGeom>
        </p:spPr>
      </p:pic>
      <p:graphicFrame>
        <p:nvGraphicFramePr>
          <p:cNvPr id="13" name="Object 3"/>
          <p:cNvGraphicFramePr>
            <a:graphicFrameLocks noChangeAspect="1"/>
          </p:cNvGraphicFramePr>
          <p:nvPr>
            <p:extLst>
              <p:ext uri="{D42A27DB-BD31-4B8C-83A1-F6EECF244321}">
                <p14:modId xmlns:p14="http://schemas.microsoft.com/office/powerpoint/2010/main" val="3379041760"/>
              </p:ext>
            </p:extLst>
          </p:nvPr>
        </p:nvGraphicFramePr>
        <p:xfrm>
          <a:off x="6870262" y="1550576"/>
          <a:ext cx="2087351" cy="1761665"/>
        </p:xfrm>
        <a:graphic>
          <a:graphicData uri="http://schemas.openxmlformats.org/presentationml/2006/ole">
            <mc:AlternateContent xmlns:mc="http://schemas.openxmlformats.org/markup-compatibility/2006">
              <mc:Choice xmlns:v="urn:schemas-microsoft-com:vml" Requires="v">
                <p:oleObj spid="_x0000_s2088" name="Document" r:id="rId6" imgW="1790700" imgH="1511300" progId="Word.Document.12">
                  <p:link updateAutomatic="1"/>
                </p:oleObj>
              </mc:Choice>
              <mc:Fallback>
                <p:oleObj name="Document" r:id="rId6" imgW="1790700" imgH="1511300"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0262" y="1550576"/>
                        <a:ext cx="2087351" cy="1761665"/>
                      </a:xfrm>
                      <a:prstGeom prst="rect">
                        <a:avLst/>
                      </a:prstGeom>
                      <a:noFill/>
                      <a:ln>
                        <a:noFill/>
                      </a:ln>
                      <a:extLst/>
                    </p:spPr>
                  </p:pic>
                </p:oleObj>
              </mc:Fallback>
            </mc:AlternateContent>
          </a:graphicData>
        </a:graphic>
      </p:graphicFrame>
      <p:pic>
        <p:nvPicPr>
          <p:cNvPr id="14" name="Imagen 13" descr="logo Golfo.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58908" y="0"/>
            <a:ext cx="3132644" cy="979013"/>
          </a:xfrm>
          <a:prstGeom prst="rect">
            <a:avLst/>
          </a:prstGeom>
        </p:spPr>
      </p:pic>
      <p:pic>
        <p:nvPicPr>
          <p:cNvPr id="15" name="Imagen 14" descr="11092010767.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27266" y="3128437"/>
            <a:ext cx="2933228" cy="1649941"/>
          </a:xfrm>
          <a:prstGeom prst="rect">
            <a:avLst/>
          </a:prstGeom>
        </p:spPr>
      </p:pic>
      <p:pic>
        <p:nvPicPr>
          <p:cNvPr id="16" name="Imagen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876" y="1321571"/>
            <a:ext cx="2420808" cy="1834898"/>
          </a:xfrm>
          <a:prstGeom prst="rect">
            <a:avLst/>
          </a:prstGeom>
        </p:spPr>
      </p:pic>
      <p:pic>
        <p:nvPicPr>
          <p:cNvPr id="20" name="Imagen 1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58849" y="1875270"/>
            <a:ext cx="2596991" cy="1902487"/>
          </a:xfrm>
          <a:prstGeom prst="rect">
            <a:avLst/>
          </a:prstGeom>
        </p:spPr>
      </p:pic>
      <p:pic>
        <p:nvPicPr>
          <p:cNvPr id="21" name="Imagen 20" descr="IMG_8152.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45516" y="2694554"/>
            <a:ext cx="2257664" cy="1693248"/>
          </a:xfrm>
          <a:prstGeom prst="rect">
            <a:avLst/>
          </a:prstGeom>
        </p:spPr>
      </p:pic>
      <p:pic>
        <p:nvPicPr>
          <p:cNvPr id="22" name="Marcador de contenido 6" descr="IMG_1897.JPG"/>
          <p:cNvPicPr>
            <a:picLocks noGrp="1" noChangeAspect="1"/>
          </p:cNvPicPr>
          <p:nvPr>
            <p:ph idx="4294967295"/>
          </p:nvPr>
        </p:nvPicPr>
        <p:blipFill>
          <a:blip r:embed="rId13" cstate="email">
            <a:extLst>
              <a:ext uri="{28A0092B-C50C-407E-A947-70E740481C1C}">
                <a14:useLocalDpi xmlns:a14="http://schemas.microsoft.com/office/drawing/2010/main"/>
              </a:ext>
            </a:extLst>
          </a:blip>
          <a:srcRect/>
          <a:stretch>
            <a:fillRect/>
          </a:stretch>
        </p:blipFill>
        <p:spPr>
          <a:xfrm>
            <a:off x="-1946" y="3271612"/>
            <a:ext cx="1962555" cy="1195926"/>
          </a:xfrm>
          <a:prstGeom prst="rect">
            <a:avLst/>
          </a:prstGeom>
        </p:spPr>
      </p:pic>
    </p:spTree>
    <p:extLst>
      <p:ext uri="{BB962C8B-B14F-4D97-AF65-F5344CB8AC3E}">
        <p14:creationId xmlns:p14="http://schemas.microsoft.com/office/powerpoint/2010/main" val="5705997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57200" y="775480"/>
            <a:ext cx="8229600" cy="1143000"/>
          </a:xfrm>
        </p:spPr>
        <p:txBody>
          <a:bodyPr>
            <a:noAutofit/>
          </a:bodyPr>
          <a:lstStyle/>
          <a:p>
            <a:r>
              <a:rPr lang="es-ES" sz="3600" b="1" dirty="0" smtClean="0"/>
              <a:t>Logros: Hicimos prácticas y tarjetas de seguridad e interpretación</a:t>
            </a:r>
            <a:endParaRPr lang="es-ES" sz="3600" b="1" dirty="0"/>
          </a:p>
        </p:txBody>
      </p:sp>
      <p:pic>
        <p:nvPicPr>
          <p:cNvPr id="5" name="Imagen 4" descr="logo Golf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8908" y="0"/>
            <a:ext cx="3132644" cy="979013"/>
          </a:xfrm>
          <a:prstGeom prst="rect">
            <a:avLst/>
          </a:prstGeom>
        </p:spPr>
      </p:pic>
      <p:pic>
        <p:nvPicPr>
          <p:cNvPr id="6" name="Imagen 5" descr="seguridad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86" y="1918480"/>
            <a:ext cx="1366770" cy="2112282"/>
          </a:xfrm>
          <a:prstGeom prst="rect">
            <a:avLst/>
          </a:prstGeom>
          <a:ln>
            <a:solidFill>
              <a:schemeClr val="accent1"/>
            </a:solidFill>
          </a:ln>
        </p:spPr>
      </p:pic>
      <p:pic>
        <p:nvPicPr>
          <p:cNvPr id="7" name="Imagen 6" descr="seguridad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386" y="4354810"/>
            <a:ext cx="1366770" cy="2112282"/>
          </a:xfrm>
          <a:prstGeom prst="rect">
            <a:avLst/>
          </a:prstGeom>
          <a:ln>
            <a:solidFill>
              <a:schemeClr val="accent1"/>
            </a:solidFill>
          </a:ln>
        </p:spPr>
      </p:pic>
      <p:pic>
        <p:nvPicPr>
          <p:cNvPr id="8" name="Imagen 7" descr="tarjetaspeces-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80267" y="4321186"/>
            <a:ext cx="1352872" cy="2090802"/>
          </a:xfrm>
          <a:prstGeom prst="rect">
            <a:avLst/>
          </a:prstGeom>
          <a:ln>
            <a:solidFill>
              <a:schemeClr val="accent1"/>
            </a:solidFill>
          </a:ln>
        </p:spPr>
      </p:pic>
      <p:pic>
        <p:nvPicPr>
          <p:cNvPr id="9" name="Imagen 8" descr="tarjetaspeces-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2959" y="1964962"/>
            <a:ext cx="1400179" cy="2163914"/>
          </a:xfrm>
          <a:prstGeom prst="rect">
            <a:avLst/>
          </a:prstGeom>
          <a:ln>
            <a:solidFill>
              <a:schemeClr val="accent1"/>
            </a:solidFill>
          </a:ln>
        </p:spPr>
      </p:pic>
      <p:pic>
        <p:nvPicPr>
          <p:cNvPr id="10" name="Imagen 9" descr="tarjetaspeces-6.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3275" y="1964962"/>
            <a:ext cx="1352528" cy="2090271"/>
          </a:xfrm>
          <a:prstGeom prst="rect">
            <a:avLst/>
          </a:prstGeom>
          <a:ln>
            <a:solidFill>
              <a:schemeClr val="accent1"/>
            </a:solidFill>
          </a:ln>
        </p:spPr>
      </p:pic>
      <p:pic>
        <p:nvPicPr>
          <p:cNvPr id="11" name="Imagen 10" descr="tarjetaspeces-2.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86434" y="4260836"/>
            <a:ext cx="1388527" cy="2145905"/>
          </a:xfrm>
          <a:prstGeom prst="rect">
            <a:avLst/>
          </a:prstGeom>
          <a:ln>
            <a:solidFill>
              <a:schemeClr val="accent1"/>
            </a:solidFill>
          </a:ln>
        </p:spPr>
      </p:pic>
      <p:pic>
        <p:nvPicPr>
          <p:cNvPr id="12" name="Imagen 11" descr="tarjetaspeces-1.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31937" y="1982154"/>
            <a:ext cx="1341404" cy="2073079"/>
          </a:xfrm>
          <a:prstGeom prst="rect">
            <a:avLst/>
          </a:prstGeom>
          <a:ln>
            <a:solidFill>
              <a:srgbClr val="4F81BD"/>
            </a:solidFill>
          </a:ln>
        </p:spPr>
      </p:pic>
      <p:pic>
        <p:nvPicPr>
          <p:cNvPr id="13" name="Imagen 12" descr="tarjetaspeces-7.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81963" y="4239345"/>
            <a:ext cx="1320852" cy="2041317"/>
          </a:xfrm>
          <a:prstGeom prst="rect">
            <a:avLst/>
          </a:prstGeom>
          <a:ln>
            <a:solidFill>
              <a:srgbClr val="4F81BD"/>
            </a:solidFill>
          </a:ln>
        </p:spPr>
      </p:pic>
    </p:spTree>
    <p:extLst>
      <p:ext uri="{BB962C8B-B14F-4D97-AF65-F5344CB8AC3E}">
        <p14:creationId xmlns:p14="http://schemas.microsoft.com/office/powerpoint/2010/main" val="35383664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18973"/>
            <a:ext cx="8229600" cy="1143000"/>
          </a:xfrm>
        </p:spPr>
        <p:txBody>
          <a:bodyPr>
            <a:noAutofit/>
          </a:bodyPr>
          <a:lstStyle/>
          <a:p>
            <a:r>
              <a:rPr lang="es-ES" sz="3200" b="1" dirty="0"/>
              <a:t>Logros: </a:t>
            </a:r>
            <a:r>
              <a:rPr lang="es-ES" sz="3200" b="1" dirty="0" smtClean="0"/>
              <a:t>Formamos más de 60 cocineros y meseros: artistas gastronómicos</a:t>
            </a:r>
            <a:endParaRPr lang="es-ES" sz="3200" dirty="0"/>
          </a:p>
        </p:txBody>
      </p:sp>
      <p:pic>
        <p:nvPicPr>
          <p:cNvPr id="4" name="Imagen 3" descr="IMG_688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334" y="1917701"/>
            <a:ext cx="2166264" cy="1624698"/>
          </a:xfrm>
          <a:prstGeom prst="rect">
            <a:avLst/>
          </a:prstGeom>
        </p:spPr>
      </p:pic>
      <p:pic>
        <p:nvPicPr>
          <p:cNvPr id="5" name="Imagen 4" descr="logo Golf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8908" y="0"/>
            <a:ext cx="3132644" cy="979013"/>
          </a:xfrm>
          <a:prstGeom prst="rect">
            <a:avLst/>
          </a:prstGeom>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0496" y="1961973"/>
            <a:ext cx="3246304" cy="2129450"/>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2885" y="4289589"/>
            <a:ext cx="5244945" cy="2316155"/>
          </a:xfrm>
          <a:prstGeom prst="rect">
            <a:avLst/>
          </a:prstGeom>
        </p:spPr>
      </p:pic>
      <p:pic>
        <p:nvPicPr>
          <p:cNvPr id="11" name="Imagen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58908" y="2575755"/>
            <a:ext cx="2543512" cy="1515668"/>
          </a:xfrm>
          <a:prstGeom prst="rect">
            <a:avLst/>
          </a:prstGeom>
        </p:spPr>
      </p:pic>
      <p:pic>
        <p:nvPicPr>
          <p:cNvPr id="12"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3333" y="4091422"/>
            <a:ext cx="2797327" cy="2097995"/>
          </a:xfrm>
          <a:prstGeom prst="rect">
            <a:avLst/>
          </a:prstGeom>
          <a:noFill/>
          <a:ln w="9525">
            <a:noFill/>
            <a:miter lim="800000"/>
            <a:headEnd/>
            <a:tailEnd/>
          </a:ln>
          <a:effectLst/>
        </p:spPr>
      </p:pic>
    </p:spTree>
    <p:extLst>
      <p:ext uri="{BB962C8B-B14F-4D97-AF65-F5344CB8AC3E}">
        <p14:creationId xmlns:p14="http://schemas.microsoft.com/office/powerpoint/2010/main" val="21941885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1106</TotalTime>
  <Words>1443</Words>
  <Application>Microsoft Macintosh PowerPoint</Application>
  <PresentationFormat>Presentación en pantalla (4:3)</PresentationFormat>
  <Paragraphs>130</Paragraphs>
  <Slides>18</Slides>
  <Notes>16</Notes>
  <HiddenSlides>0</HiddenSlides>
  <MMClips>0</MMClips>
  <ScaleCrop>false</ScaleCrop>
  <HeadingPairs>
    <vt:vector size="6" baseType="variant">
      <vt:variant>
        <vt:lpstr>Tema</vt:lpstr>
      </vt:variant>
      <vt:variant>
        <vt:i4>1</vt:i4>
      </vt:variant>
      <vt:variant>
        <vt:lpstr>Vínculos</vt:lpstr>
      </vt:variant>
      <vt:variant>
        <vt:i4>2</vt:i4>
      </vt:variant>
      <vt:variant>
        <vt:lpstr>Títulos de diapositiva</vt:lpstr>
      </vt:variant>
      <vt:variant>
        <vt:i4>18</vt:i4>
      </vt:variant>
    </vt:vector>
  </HeadingPairs>
  <TitlesOfParts>
    <vt:vector size="21" baseType="lpstr">
      <vt:lpstr>Tema de Office</vt:lpstr>
      <vt:lpstr>???</vt:lpstr>
      <vt:lpstr>???</vt:lpstr>
      <vt:lpstr>Proyecto Tours Islas</vt:lpstr>
      <vt:lpstr>Presentación de PowerPoint</vt:lpstr>
      <vt:lpstr>Presentación de PowerPoint</vt:lpstr>
      <vt:lpstr>Diagnóstico 2010</vt:lpstr>
      <vt:lpstr>Pero... diagnóstico 2010</vt:lpstr>
      <vt:lpstr>Logros : Formamos 35 pescadores-lancheros-guías</vt:lpstr>
      <vt:lpstr>Logros: Tenemos mejor oferta de actividades en las islas</vt:lpstr>
      <vt:lpstr>Logros: Hicimos prácticas y tarjetas de seguridad e interpretación</vt:lpstr>
      <vt:lpstr>Logros: Formamos más de 60 cocineros y meseros: artistas gastronómicos</vt:lpstr>
      <vt:lpstr>Logros: Hemos hecho campañas de limpieza en las playas y los pueblos</vt:lpstr>
      <vt:lpstr>Logros: hemos hecho folletos y promociones para promover El Golfo en diferentes mercados</vt:lpstr>
      <vt:lpstr>Logros al 2012: CORSATUR está trabajando en las carpetas de 3 muelles: Zacatillo, Chiquirín y Conchagüita</vt:lpstr>
      <vt:lpstr>Hemos traído diez viajes de familiarización de medios de comunicación, operadores y funcionarios</vt:lpstr>
      <vt:lpstr>Logros principal: Hoy compartimos un destino </vt:lpstr>
      <vt:lpstr>Resultados: Más de 100 familias beneficiadas</vt:lpstr>
      <vt:lpstr>Resultados: Aumento de turistas 2012</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Tours Islas</dc:title>
  <dc:creator>Alejandra Zorrilla Martinez</dc:creator>
  <cp:lastModifiedBy>Alejandra Zorrilla</cp:lastModifiedBy>
  <cp:revision>46</cp:revision>
  <dcterms:created xsi:type="dcterms:W3CDTF">2012-11-14T05:46:32Z</dcterms:created>
  <dcterms:modified xsi:type="dcterms:W3CDTF">2015-06-20T18:59:29Z</dcterms:modified>
</cp:coreProperties>
</file>